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9" r:id="rId1"/>
  </p:sldMasterIdLst>
  <p:sldIdLst>
    <p:sldId id="256" r:id="rId2"/>
    <p:sldId id="257" r:id="rId3"/>
    <p:sldId id="258" r:id="rId4"/>
    <p:sldId id="260" r:id="rId5"/>
    <p:sldId id="259" r:id="rId6"/>
    <p:sldId id="263" r:id="rId7"/>
    <p:sldId id="264" r:id="rId8"/>
    <p:sldId id="261" r:id="rId9"/>
    <p:sldId id="262" r:id="rId10"/>
    <p:sldId id="265" r:id="rId11"/>
    <p:sldId id="266" r:id="rId1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0" d="100"/>
          <a:sy n="60" d="100"/>
        </p:scale>
        <p:origin x="1795"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11/11/2024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10168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11/11/2024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6464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78E61D-D431-422C-9764-11DAFE33AB63}" type="datetimeFigureOut">
              <a:rPr lang="en-US" smtClean="0"/>
              <a:t>11/11/2024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58570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11/11/2024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3220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11/11/2024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9957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11/11/2024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60363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11/11/2024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93167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11/11/2024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40110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t>11/11/2024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41789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11/11/2024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13831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11/11/2024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26159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D6E9DEC-419B-4CC5-A080-3B06BD5A8291}" type="datetimeFigureOut">
              <a:rPr lang="en-US" smtClean="0"/>
              <a:t>11/11/2024</a:t>
            </a:fld>
            <a:endParaRPr lang="en-US" dirty="0"/>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2209340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0">
          <a:fgClr>
            <a:schemeClr val="accent1"/>
          </a:fgClr>
          <a:bgClr>
            <a:schemeClr val="bg1"/>
          </a:bgClr>
        </a:pattFill>
        <a:effectLst/>
      </p:bgPr>
    </p:bg>
    <p:spTree>
      <p:nvGrpSpPr>
        <p:cNvPr id="1" name=""/>
        <p:cNvGrpSpPr/>
        <p:nvPr/>
      </p:nvGrpSpPr>
      <p:grpSpPr>
        <a:xfrm>
          <a:off x="0" y="0"/>
          <a:ext cx="0" cy="0"/>
          <a:chOff x="0" y="0"/>
          <a:chExt cx="0" cy="0"/>
        </a:xfrm>
      </p:grpSpPr>
      <p:sp>
        <p:nvSpPr>
          <p:cNvPr id="6" name="Rectangle 5"/>
          <p:cNvSpPr/>
          <p:nvPr/>
        </p:nvSpPr>
        <p:spPr>
          <a:xfrm>
            <a:off x="0" y="6337301"/>
            <a:ext cx="6858000" cy="2931694"/>
          </a:xfrm>
          <a:prstGeom prst="rect">
            <a:avLst/>
          </a:prstGeom>
          <a:solidFill>
            <a:srgbClr val="336699"/>
          </a:solidFill>
          <a:ln>
            <a:solidFill>
              <a:srgbClr val="002060"/>
            </a:solidFill>
          </a:ln>
          <a:effectLst>
            <a:innerShdw blurRad="114300">
              <a:prstClr val="black"/>
            </a:inn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dirty="0">
                <a:solidFill>
                  <a:schemeClr val="accent1">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Our vision and values</a:t>
            </a:r>
            <a:endParaRPr lang="en-GB" sz="5400" dirty="0">
              <a:solidFill>
                <a:schemeClr val="accent1">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24D19BD2-D557-42BF-8C8D-1D6610808497}"/>
              </a:ext>
            </a:extLst>
          </p:cNvPr>
          <p:cNvSpPr/>
          <p:nvPr/>
        </p:nvSpPr>
        <p:spPr>
          <a:xfrm>
            <a:off x="927100" y="637005"/>
            <a:ext cx="4889500" cy="4714376"/>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8453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 y="4225698"/>
            <a:ext cx="6858003" cy="784663"/>
          </a:xfrm>
          <a:prstGeom prst="rect">
            <a:avLst/>
          </a:prstGeom>
          <a:solidFill>
            <a:srgbClr val="336699"/>
          </a:solidFill>
          <a:ln>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solidFill>
                  <a:prstClr val="white"/>
                </a:solidFill>
                <a:latin typeface="Times New Roman" panose="02020603050405020304" pitchFamily="18" charset="0"/>
                <a:cs typeface="Times New Roman" panose="02020603050405020304" pitchFamily="18" charset="0"/>
              </a:rPr>
              <a:t>  </a:t>
            </a:r>
            <a:r>
              <a:rPr lang="en-US" sz="4800" dirty="0">
                <a:solidFill>
                  <a:prstClr val="white"/>
                </a:solidFill>
                <a:latin typeface="Arial" panose="020B0604020202020204" pitchFamily="34" charset="0"/>
                <a:cs typeface="Arial" panose="020B0604020202020204" pitchFamily="34" charset="0"/>
              </a:rPr>
              <a:t>Resilience </a:t>
            </a:r>
            <a:endParaRPr lang="en-GB" sz="4800" dirty="0">
              <a:ln w="12700">
                <a:solidFill>
                  <a:schemeClr val="tx2">
                    <a:lumMod val="75000"/>
                  </a:schemeClr>
                </a:solidFill>
                <a:prstDash val="solid"/>
              </a:ln>
              <a:solidFill>
                <a:schemeClr val="bg1"/>
              </a:solidFill>
              <a:latin typeface="Arial" panose="020B0604020202020204" pitchFamily="34" charset="0"/>
              <a:cs typeface="Arial" panose="020B0604020202020204" pitchFamily="34" charset="0"/>
            </a:endParaRPr>
          </a:p>
        </p:txBody>
      </p:sp>
      <p:pic>
        <p:nvPicPr>
          <p:cNvPr id="4098" name="Picture 2" descr="Image">
            <a:extLst>
              <a:ext uri="{FF2B5EF4-FFF2-40B4-BE49-F238E27FC236}">
                <a16:creationId xmlns:a16="http://schemas.microsoft.com/office/drawing/2014/main" id="{1AD9F85F-74B1-4D37-85B0-CABE0D9F5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0"/>
            <a:ext cx="3657599" cy="4225697"/>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4100" name="Picture 4" descr="Image">
            <a:extLst>
              <a:ext uri="{FF2B5EF4-FFF2-40B4-BE49-F238E27FC236}">
                <a16:creationId xmlns:a16="http://schemas.microsoft.com/office/drawing/2014/main" id="{6FC7C7C8-0937-4103-816C-F40B1BE99D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3200402" cy="4225696"/>
          </a:xfrm>
          <a:prstGeom prst="rect">
            <a:avLst/>
          </a:prstGeom>
          <a:solidFill>
            <a:schemeClr val="bg1"/>
          </a:solidFill>
          <a:ln>
            <a:solidFill>
              <a:schemeClr val="accent1">
                <a:shade val="50000"/>
              </a:schemeClr>
            </a:solidFill>
          </a:ln>
        </p:spPr>
      </p:pic>
      <p:pic>
        <p:nvPicPr>
          <p:cNvPr id="4102" name="Picture 6" descr="https://pbs.twimg.com/media/GakuImyXwAApbt0?format=jpg&amp;name=360x360">
            <a:extLst>
              <a:ext uri="{FF2B5EF4-FFF2-40B4-BE49-F238E27FC236}">
                <a16:creationId xmlns:a16="http://schemas.microsoft.com/office/drawing/2014/main" id="{43BA7EB0-E564-4EA4-920E-EA518DA62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900" y="4953000"/>
            <a:ext cx="3213098" cy="2571750"/>
          </a:xfrm>
          <a:prstGeom prst="rect">
            <a:avLst/>
          </a:prstGeom>
          <a:solidFill>
            <a:srgbClr val="002060"/>
          </a:solidFill>
          <a:ln>
            <a:solidFill>
              <a:srgbClr val="002060"/>
            </a:solidFill>
          </a:ln>
        </p:spPr>
      </p:pic>
      <p:pic>
        <p:nvPicPr>
          <p:cNvPr id="4104" name="Picture 8" descr="https://pbs.twimg.com/media/Gak_lOGXMAAEI1x?format=jpg&amp;name=360x360">
            <a:extLst>
              <a:ext uri="{FF2B5EF4-FFF2-40B4-BE49-F238E27FC236}">
                <a16:creationId xmlns:a16="http://schemas.microsoft.com/office/drawing/2014/main" id="{DD16187F-C448-4006-9E97-730FF0956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7524751"/>
            <a:ext cx="3784598" cy="2381250"/>
          </a:xfrm>
          <a:prstGeom prst="rect">
            <a:avLst/>
          </a:prstGeom>
          <a:solidFill>
            <a:srgbClr val="002060"/>
          </a:solidFill>
          <a:ln>
            <a:solidFill>
              <a:srgbClr val="002060"/>
            </a:solidFill>
          </a:ln>
        </p:spPr>
      </p:pic>
      <p:pic>
        <p:nvPicPr>
          <p:cNvPr id="4106" name="Picture 10" descr="Image">
            <a:extLst>
              <a:ext uri="{FF2B5EF4-FFF2-40B4-BE49-F238E27FC236}">
                <a16:creationId xmlns:a16="http://schemas.microsoft.com/office/drawing/2014/main" id="{46A88D16-1AB5-4FF3-B62D-2A68A457E0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2" y="7524750"/>
            <a:ext cx="3022596"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s://pbs.twimg.com/media/GaZx7T5WAAAAA2J?format=jpg&amp;name=360x360">
            <a:extLst>
              <a:ext uri="{FF2B5EF4-FFF2-40B4-BE49-F238E27FC236}">
                <a16:creationId xmlns:a16="http://schemas.microsoft.com/office/drawing/2014/main" id="{3816E8FF-D4FA-41E6-9CF3-746A266CC1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 y="4950141"/>
            <a:ext cx="3651258" cy="2571750"/>
          </a:xfrm>
          <a:prstGeom prst="rect">
            <a:avLst/>
          </a:prstGeom>
          <a:solidFill>
            <a:srgbClr val="002060"/>
          </a:solidFill>
          <a:ln>
            <a:solidFill>
              <a:srgbClr val="002060"/>
            </a:solidFill>
          </a:ln>
        </p:spPr>
      </p:pic>
    </p:spTree>
    <p:extLst>
      <p:ext uri="{BB962C8B-B14F-4D97-AF65-F5344CB8AC3E}">
        <p14:creationId xmlns:p14="http://schemas.microsoft.com/office/powerpoint/2010/main" val="461999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pbs.twimg.com/media/GP4CzcrWwAAKQTH?format=jpg&amp;name=360x360">
            <a:extLst>
              <a:ext uri="{FF2B5EF4-FFF2-40B4-BE49-F238E27FC236}">
                <a16:creationId xmlns:a16="http://schemas.microsoft.com/office/drawing/2014/main" id="{2C9173BD-04BC-41FA-82C1-64C547A3BAC7}"/>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7963" y="254652"/>
            <a:ext cx="6562236" cy="96513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7801" y="254652"/>
            <a:ext cx="5994399" cy="10240176"/>
          </a:xfrm>
          <a:prstGeom prst="rect">
            <a:avLst/>
          </a:prstGeom>
        </p:spPr>
        <p:txBody>
          <a:bodyPr wrap="square">
            <a:spAutoFit/>
          </a:bodyPr>
          <a:lstStyle/>
          <a:p>
            <a:pPr>
              <a:spcAft>
                <a:spcPts val="750"/>
              </a:spcAft>
            </a:pPr>
            <a:r>
              <a:rPr lang="en-GB" sz="1600" b="1" dirty="0">
                <a:latin typeface="Arial" panose="020B0604020202020204" pitchFamily="34" charset="0"/>
                <a:ea typeface="Times New Roman" panose="02020603050405020304" pitchFamily="18" charset="0"/>
                <a:cs typeface="Arial" panose="020B0604020202020204" pitchFamily="34" charset="0"/>
              </a:rPr>
              <a:t>What is resilience?</a:t>
            </a:r>
          </a:p>
          <a:p>
            <a:pPr>
              <a:spcAft>
                <a:spcPts val="750"/>
              </a:spcAft>
            </a:pPr>
            <a:r>
              <a:rPr lang="en-US" sz="1600" dirty="0">
                <a:latin typeface="Arial" panose="020B0604020202020204" pitchFamily="34" charset="0"/>
                <a:cs typeface="Arial" panose="020B0604020202020204" pitchFamily="34" charset="0"/>
              </a:rPr>
              <a:t>Resilience is the ability to bounce back from a negative experience or difficult challenge. A rubber ball can be bounced and squeezed but still usually goes right back to the way it was – that’s “resilience”. Resilience allows you to face a problem or challenge, overcome it, and get back to life a little bit stronger and a little bit wiser. It’s coping with adversity in ways that boost your own well-being and protects you from getting overwhelmed.</a:t>
            </a:r>
            <a:endParaRPr lang="en-US" sz="1600" b="1" dirty="0">
              <a:latin typeface="Arial" panose="020B0604020202020204" pitchFamily="34" charset="0"/>
              <a:cs typeface="Arial" panose="020B0604020202020204" pitchFamily="34" charset="0"/>
            </a:endParaRPr>
          </a:p>
          <a:p>
            <a:pPr>
              <a:spcAft>
                <a:spcPts val="750"/>
              </a:spcAft>
            </a:pPr>
            <a:endParaRPr lang="en-GB" sz="1600" b="1" dirty="0">
              <a:latin typeface="Arial" panose="020B0604020202020204" pitchFamily="34" charset="0"/>
              <a:ea typeface="Times New Roman" panose="02020603050405020304" pitchFamily="18" charset="0"/>
              <a:cs typeface="Arial" panose="020B0604020202020204" pitchFamily="34" charset="0"/>
            </a:endParaRPr>
          </a:p>
          <a:p>
            <a:pPr>
              <a:spcAft>
                <a:spcPts val="750"/>
              </a:spcAft>
            </a:pPr>
            <a:r>
              <a:rPr lang="en-GB" sz="1600" b="1" dirty="0">
                <a:latin typeface="Arial" panose="020B0604020202020204" pitchFamily="34" charset="0"/>
                <a:ea typeface="Times New Roman" panose="02020603050405020304" pitchFamily="18" charset="0"/>
                <a:cs typeface="Arial" panose="020B0604020202020204" pitchFamily="34" charset="0"/>
              </a:rPr>
              <a:t>Why is resilience important?</a:t>
            </a:r>
          </a:p>
          <a:p>
            <a:pPr>
              <a:spcAft>
                <a:spcPts val="750"/>
              </a:spcAft>
            </a:pPr>
            <a:r>
              <a:rPr lang="en-US" sz="1600" b="1" dirty="0">
                <a:latin typeface="Arial" panose="020B0604020202020204" pitchFamily="34" charset="0"/>
                <a:cs typeface="Arial" panose="020B0604020202020204" pitchFamily="34" charset="0"/>
              </a:rPr>
              <a:t>Children experience a tremendous amount of physical and </a:t>
            </a:r>
            <a:r>
              <a:rPr lang="en-US" sz="1600" dirty="0">
                <a:latin typeface="Arial" panose="020B0604020202020204" pitchFamily="34" charset="0"/>
                <a:cs typeface="Arial" panose="020B0604020202020204" pitchFamily="34" charset="0"/>
              </a:rPr>
              <a:t>mental growth on a daily basis. Between school, co-curricular activities, work and their social life, they face lots of new experiences and challenges. Being resilient gives them the ability to tackle these head-on, bounce back from any setbacks and have the best chance at succeeding. It allows them to learn and grow in all situations – two skills that are crucial to well-being and development. Resilience will also help children to approach new situations, people or experiences with confidence and a positive mindset, which will make them more likely to succeed.</a:t>
            </a:r>
            <a:endParaRPr lang="en-GB" sz="1600" b="1"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600" b="1"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600" b="1" dirty="0">
                <a:latin typeface="Arial" panose="020B0604020202020204" pitchFamily="34" charset="0"/>
                <a:ea typeface="Calibri" panose="020F0502020204030204" pitchFamily="34" charset="0"/>
                <a:cs typeface="Arial" panose="020B0604020202020204" pitchFamily="34" charset="0"/>
              </a:rPr>
              <a:t>The benefits of resilience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It provides opportunities to build positive relationships – between children and also between teachers and children.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It teaches emotional and social skills. These include social awareness, self-awareness, self-management, relationship skills and decision making.</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It promote opportunities to feel connected to school. To feel valued, believed and that children can have a voice.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It provide opportunities for each child to be able to develop and be </a:t>
            </a:r>
            <a:r>
              <a:rPr lang="en-US" sz="1600" dirty="0" err="1">
                <a:latin typeface="Arial" panose="020B0604020202020204" pitchFamily="34" charset="0"/>
                <a:cs typeface="Arial" panose="020B0604020202020204" pitchFamily="34" charset="0"/>
              </a:rPr>
              <a:t>recognised</a:t>
            </a:r>
            <a:r>
              <a:rPr lang="en-US" sz="1600" dirty="0">
                <a:latin typeface="Arial" panose="020B0604020202020204" pitchFamily="34" charset="0"/>
                <a:cs typeface="Arial" panose="020B0604020202020204" pitchFamily="34" charset="0"/>
              </a:rPr>
              <a:t> for their own strengths. This contributes to the development of self-worth and confidence.</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It provide a sense of meaning and purpose. This means helping children to connect to the local and global community and to find ways to contribute.</a:t>
            </a:r>
          </a:p>
          <a:p>
            <a:pPr>
              <a:lnSpc>
                <a:spcPct val="107000"/>
              </a:lnSpc>
              <a:spcAft>
                <a:spcPts val="800"/>
              </a:spcAft>
            </a:pPr>
            <a:endParaRPr lang="en-GB" sz="1600" b="1" dirty="0">
              <a:latin typeface="Berlin Sans FB" panose="020E0602020502020306" pitchFamily="34" charset="0"/>
              <a:ea typeface="Calibri" panose="020F0502020204030204" pitchFamily="34" charset="0"/>
              <a:cs typeface="Times New Roman" panose="02020603050405020304" pitchFamily="18" charset="0"/>
            </a:endParaRPr>
          </a:p>
          <a:p>
            <a:pPr algn="r">
              <a:lnSpc>
                <a:spcPct val="107000"/>
              </a:lnSpc>
              <a:spcAft>
                <a:spcPts val="800"/>
              </a:spcAft>
            </a:pPr>
            <a:endParaRPr lang="en-GB" sz="10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3289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223" y="1165626"/>
            <a:ext cx="6829777" cy="5122333"/>
          </a:xfrm>
          <a:prstGeom prst="rect">
            <a:avLst/>
          </a:prstGeom>
          <a:ln>
            <a:solidFill>
              <a:srgbClr val="002060"/>
            </a:solidFill>
          </a:ln>
          <a:effectLst>
            <a:glow rad="228600">
              <a:schemeClr val="accent5">
                <a:satMod val="175000"/>
                <a:alpha val="40000"/>
              </a:schemeClr>
            </a:glow>
            <a:outerShdw blurRad="63500" dist="38100" dir="16200000" rotWithShape="0">
              <a:prstClr val="black">
                <a:alpha val="40000"/>
              </a:prstClr>
            </a:outerShdw>
            <a:reflection blurRad="6350" stA="50000" endA="300" endPos="55500" dir="5400000" sy="-100000" algn="bl" rotWithShape="0"/>
          </a:effectLst>
        </p:spPr>
      </p:pic>
      <p:sp>
        <p:nvSpPr>
          <p:cNvPr id="2" name="Rectangle 1"/>
          <p:cNvSpPr/>
          <p:nvPr/>
        </p:nvSpPr>
        <p:spPr>
          <a:xfrm>
            <a:off x="403057" y="138315"/>
            <a:ext cx="6190247" cy="830997"/>
          </a:xfrm>
          <a:prstGeom prst="rect">
            <a:avLst/>
          </a:prstGeom>
        </p:spPr>
        <p:txBody>
          <a:bodyPr wrap="square">
            <a:spAutoFit/>
          </a:bodyPr>
          <a:lstStyle/>
          <a:p>
            <a:pPr algn="just"/>
            <a:r>
              <a:rPr lang="en-GB" sz="1600" dirty="0">
                <a:latin typeface="Arial" panose="020B0604020202020204" pitchFamily="34" charset="0"/>
                <a:ea typeface="Calibri" panose="020F0502020204030204" pitchFamily="34" charset="0"/>
                <a:cs typeface="Arial" panose="020B0604020202020204" pitchFamily="34" charset="0"/>
              </a:rPr>
              <a:t>At Southway, we want </a:t>
            </a:r>
            <a:r>
              <a:rPr lang="en-GB" sz="1600" dirty="0">
                <a:latin typeface="Arial" panose="020B0604020202020204" pitchFamily="34" charset="0"/>
                <a:ea typeface="Times New Roman" panose="02020603050405020304" pitchFamily="18" charset="0"/>
                <a:cs typeface="Arial" panose="020B0604020202020204" pitchFamily="34" charset="0"/>
              </a:rPr>
              <a:t>We want all Southway children to be happy and confident, achieve personal success and develop a love for learning</a:t>
            </a:r>
            <a:endParaRPr lang="en-GB" sz="1600" dirty="0">
              <a:latin typeface="Arial" panose="020B0604020202020204" pitchFamily="34" charset="0"/>
              <a:cs typeface="Arial" panose="020B0604020202020204" pitchFamily="34" charset="0"/>
            </a:endParaRPr>
          </a:p>
        </p:txBody>
      </p:sp>
      <p:sp>
        <p:nvSpPr>
          <p:cNvPr id="4" name="Rectangle 3"/>
          <p:cNvSpPr/>
          <p:nvPr/>
        </p:nvSpPr>
        <p:spPr>
          <a:xfrm>
            <a:off x="3498180" y="5240778"/>
            <a:ext cx="3233578" cy="830997"/>
          </a:xfrm>
          <a:prstGeom prst="rect">
            <a:avLst/>
          </a:prstGeom>
        </p:spPr>
        <p:txBody>
          <a:bodyPr wrap="none">
            <a:spAutoFit/>
          </a:bodyPr>
          <a:lstStyle/>
          <a:p>
            <a:pPr>
              <a:spcBef>
                <a:spcPts val="1500"/>
              </a:spcBef>
              <a:spcAft>
                <a:spcPts val="750"/>
              </a:spcAft>
            </a:pPr>
            <a:r>
              <a:rPr lang="en-GB" sz="4800" b="1" dirty="0">
                <a:ln w="6731" cap="flat" cmpd="sng" algn="ctr">
                  <a:solidFill>
                    <a:srgbClr val="FFFFFF"/>
                  </a:solidFill>
                  <a:prstDash val="solid"/>
                  <a:round/>
                </a:ln>
                <a:solidFill>
                  <a:srgbClr val="002060"/>
                </a:solidFill>
                <a:effectLst>
                  <a:outerShdw dist="38100" dir="2700000" algn="bl">
                    <a:schemeClr val="accent5"/>
                  </a:outerShdw>
                </a:effectLst>
                <a:latin typeface="Arial" panose="020B0604020202020204" pitchFamily="34" charset="0"/>
                <a:ea typeface="Times New Roman" panose="02020603050405020304" pitchFamily="18" charset="0"/>
                <a:cs typeface="Arial" panose="020B0604020202020204" pitchFamily="34" charset="0"/>
              </a:rPr>
              <a:t>Our vision</a:t>
            </a:r>
            <a:endParaRPr lang="en-GB"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p:cNvSpPr/>
          <p:nvPr/>
        </p:nvSpPr>
        <p:spPr>
          <a:xfrm>
            <a:off x="442159" y="6263977"/>
            <a:ext cx="5973681" cy="3539430"/>
          </a:xfrm>
          <a:prstGeom prst="rect">
            <a:avLst/>
          </a:prstGeom>
        </p:spPr>
        <p:txBody>
          <a:bodyPr wrap="square">
            <a:spAutoFit/>
          </a:bodyPr>
          <a:lstStyle/>
          <a:p>
            <a:pPr marL="285750" indent="-285750" algn="just">
              <a:buFont typeface="Wingdings" panose="05000000000000000000" pitchFamily="2" charset="2"/>
              <a:buChar char="Ø"/>
            </a:pPr>
            <a:endParaRPr lang="en-GB" sz="1600" dirty="0">
              <a:latin typeface="Berlin Sans FB" panose="020E0602020502020306" pitchFamily="34" charset="0"/>
              <a:ea typeface="Times New Roman" panose="02020603050405020304" pitchFamily="18" charset="0"/>
            </a:endParaRPr>
          </a:p>
          <a:p>
            <a:pPr marL="285750" indent="-285750" algn="just">
              <a:buFont typeface="Wingdings" panose="05000000000000000000" pitchFamily="2" charset="2"/>
              <a:buChar char="Ø"/>
            </a:pPr>
            <a:r>
              <a:rPr lang="en-GB" sz="1600" dirty="0">
                <a:latin typeface="Arial" panose="020B0604020202020204" pitchFamily="34" charset="0"/>
                <a:ea typeface="Times New Roman" panose="02020603050405020304" pitchFamily="18" charset="0"/>
                <a:cs typeface="Arial" panose="020B0604020202020204" pitchFamily="34" charset="0"/>
              </a:rPr>
              <a:t>We have h</a:t>
            </a:r>
            <a:r>
              <a:rPr lang="en-US" sz="1600" dirty="0" err="1">
                <a:latin typeface="Arial" panose="020B0604020202020204" pitchFamily="34" charset="0"/>
                <a:ea typeface="Times New Roman" panose="02020603050405020304" pitchFamily="18" charset="0"/>
                <a:cs typeface="Arial" panose="020B0604020202020204" pitchFamily="34" charset="0"/>
              </a:rPr>
              <a:t>igh</a:t>
            </a:r>
            <a:r>
              <a:rPr lang="en-US" sz="1600" dirty="0">
                <a:latin typeface="Arial" panose="020B0604020202020204" pitchFamily="34" charset="0"/>
                <a:ea typeface="Times New Roman" panose="02020603050405020304" pitchFamily="18" charset="0"/>
                <a:cs typeface="Arial" panose="020B0604020202020204" pitchFamily="34" charset="0"/>
              </a:rPr>
              <a:t> aspirations for all children to make progress and reach their full potential</a:t>
            </a:r>
          </a:p>
          <a:p>
            <a:pPr algn="just"/>
            <a:endParaRPr lang="en-US" sz="1600"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Wingdings" panose="05000000000000000000" pitchFamily="2" charset="2"/>
              <a:buChar char="Ø"/>
            </a:pPr>
            <a:r>
              <a:rPr lang="en-US" sz="1600" dirty="0">
                <a:latin typeface="Arial" panose="020B0604020202020204" pitchFamily="34" charset="0"/>
                <a:ea typeface="Times New Roman" panose="02020603050405020304" pitchFamily="18" charset="0"/>
                <a:cs typeface="Arial" panose="020B0604020202020204" pitchFamily="34" charset="0"/>
              </a:rPr>
              <a:t>We aim to teach a creative and ambitious curriculum that enables academic achievement and readiness for secondary school.</a:t>
            </a:r>
          </a:p>
          <a:p>
            <a:pPr algn="just"/>
            <a:endParaRPr lang="en-US" sz="1600"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Wingdings" panose="05000000000000000000" pitchFamily="2" charset="2"/>
              <a:buChar char="Ø"/>
            </a:pPr>
            <a:r>
              <a:rPr lang="en-US" sz="1600" dirty="0">
                <a:latin typeface="Arial" panose="020B0604020202020204" pitchFamily="34" charset="0"/>
                <a:ea typeface="Times New Roman" panose="02020603050405020304" pitchFamily="18" charset="0"/>
                <a:cs typeface="Arial" panose="020B0604020202020204" pitchFamily="34" charset="0"/>
              </a:rPr>
              <a:t>We aim to develop a community of learners who understand the positive contribution they can make locally and globally </a:t>
            </a:r>
          </a:p>
          <a:p>
            <a:pPr marL="285750" indent="-285750" algn="just">
              <a:buFont typeface="Wingdings" panose="05000000000000000000" pitchFamily="2" charset="2"/>
              <a:buChar char="Ø"/>
            </a:pPr>
            <a:endParaRPr lang="en-US" sz="1600"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buFont typeface="Wingdings" panose="05000000000000000000" pitchFamily="2" charset="2"/>
              <a:buChar char="Ø"/>
            </a:pPr>
            <a:r>
              <a:rPr lang="en-US" sz="1600" dirty="0">
                <a:latin typeface="Arial" panose="020B0604020202020204" pitchFamily="34" charset="0"/>
                <a:ea typeface="Times New Roman" panose="02020603050405020304" pitchFamily="18" charset="0"/>
                <a:cs typeface="Arial" panose="020B0604020202020204" pitchFamily="34" charset="0"/>
              </a:rPr>
              <a:t>We aim to develop the “whole child” through teaching the importance of positive self-awareness, self-respect and respect the kindness for others.</a:t>
            </a:r>
          </a:p>
        </p:txBody>
      </p:sp>
    </p:spTree>
    <p:extLst>
      <p:ext uri="{BB962C8B-B14F-4D97-AF65-F5344CB8AC3E}">
        <p14:creationId xmlns:p14="http://schemas.microsoft.com/office/powerpoint/2010/main" val="2573102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215" y="4653698"/>
            <a:ext cx="3639553" cy="923330"/>
          </a:xfrm>
          <a:prstGeom prst="rect">
            <a:avLst/>
          </a:prstGeom>
          <a:noFill/>
        </p:spPr>
        <p:txBody>
          <a:bodyPr wrap="square" rtlCol="0">
            <a:spAutoFit/>
          </a:bodyPr>
          <a:lstStyle/>
          <a:p>
            <a:r>
              <a:rPr lang="en-US" sz="5400" b="1"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 </a:t>
            </a:r>
            <a:endParaRPr lang="en-GB" sz="5400" b="1"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Arial" panose="020B0604020202020204" pitchFamily="34" charset="0"/>
              <a:cs typeface="Arial" panose="020B0604020202020204" pitchFamily="34" charset="0"/>
            </a:endParaRPr>
          </a:p>
        </p:txBody>
      </p:sp>
      <p:sp>
        <p:nvSpPr>
          <p:cNvPr id="7" name="TextBox 6"/>
          <p:cNvSpPr txBox="1"/>
          <p:nvPr/>
        </p:nvSpPr>
        <p:spPr>
          <a:xfrm>
            <a:off x="1263315" y="5706981"/>
            <a:ext cx="3747836" cy="923330"/>
          </a:xfrm>
          <a:prstGeom prst="rect">
            <a:avLst/>
          </a:prstGeom>
          <a:noFill/>
        </p:spPr>
        <p:txBody>
          <a:bodyPr wrap="square" rtlCol="0">
            <a:spAutoFit/>
          </a:bodyPr>
          <a:lstStyle/>
          <a:p>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erlin Sans FB" panose="020E0602020502020306" pitchFamily="34" charset="0"/>
              </a:rPr>
              <a:t> </a:t>
            </a:r>
            <a:endParaRPr lang="en-GB"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erlin Sans FB" panose="020E0602020502020306" pitchFamily="34" charset="0"/>
            </a:endParaRPr>
          </a:p>
        </p:txBody>
      </p:sp>
      <p:pic>
        <p:nvPicPr>
          <p:cNvPr id="8" name="Picture 7">
            <a:extLst>
              <a:ext uri="{FF2B5EF4-FFF2-40B4-BE49-F238E27FC236}">
                <a16:creationId xmlns:a16="http://schemas.microsoft.com/office/drawing/2014/main" id="{4FE1E726-2969-414E-A903-7EB116936517}"/>
              </a:ext>
            </a:extLst>
          </p:cNvPr>
          <p:cNvPicPr>
            <a:picLocks noChangeAspect="1"/>
          </p:cNvPicPr>
          <p:nvPr/>
        </p:nvPicPr>
        <p:blipFill>
          <a:blip r:embed="rId2"/>
          <a:stretch>
            <a:fillRect/>
          </a:stretch>
        </p:blipFill>
        <p:spPr>
          <a:xfrm>
            <a:off x="175232" y="1507960"/>
            <a:ext cx="6507535" cy="4470918"/>
          </a:xfrm>
          <a:prstGeom prst="rect">
            <a:avLst/>
          </a:prstGeom>
          <a:ln>
            <a:solidFill>
              <a:srgbClr val="002060"/>
            </a:solidFill>
          </a:ln>
          <a:effectLst>
            <a:innerShdw blurRad="114300">
              <a:srgbClr val="002060"/>
            </a:innerShdw>
          </a:effectLst>
        </p:spPr>
      </p:pic>
      <p:pic>
        <p:nvPicPr>
          <p:cNvPr id="2050" name="Picture 2" descr="Image">
            <a:extLst>
              <a:ext uri="{FF2B5EF4-FFF2-40B4-BE49-F238E27FC236}">
                <a16:creationId xmlns:a16="http://schemas.microsoft.com/office/drawing/2014/main" id="{84097FE6-5757-422D-9777-6DC25AA66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380820"/>
            <a:ext cx="6629400" cy="346895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70FA8C1-0B1E-4ECA-83BB-42C880B01251}"/>
              </a:ext>
            </a:extLst>
          </p:cNvPr>
          <p:cNvSpPr/>
          <p:nvPr/>
        </p:nvSpPr>
        <p:spPr>
          <a:xfrm>
            <a:off x="2804470" y="4768334"/>
            <a:ext cx="124906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 </a:t>
            </a:r>
            <a:endParaRPr lang="en-GB" dirty="0"/>
          </a:p>
        </p:txBody>
      </p:sp>
      <p:sp>
        <p:nvSpPr>
          <p:cNvPr id="9" name="Rectangle 8">
            <a:extLst>
              <a:ext uri="{FF2B5EF4-FFF2-40B4-BE49-F238E27FC236}">
                <a16:creationId xmlns:a16="http://schemas.microsoft.com/office/drawing/2014/main" id="{EB481793-3518-43C0-9FB7-DE7578827D3A}"/>
              </a:ext>
            </a:extLst>
          </p:cNvPr>
          <p:cNvSpPr/>
          <p:nvPr/>
        </p:nvSpPr>
        <p:spPr>
          <a:xfrm>
            <a:off x="175232" y="392589"/>
            <a:ext cx="6507535"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Arial" panose="020B0604020202020204" pitchFamily="34" charset="0"/>
                <a:cs typeface="Arial" panose="020B0604020202020204" pitchFamily="34" charset="0"/>
              </a:rPr>
              <a:t>Our school values are</a:t>
            </a:r>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8143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20268" y="120268"/>
            <a:ext cx="3036400" cy="2795863"/>
          </a:xfrm>
          <a:prstGeom prst="rect">
            <a:avLst/>
          </a:prstGeom>
          <a:ln>
            <a:solidFill>
              <a:srgbClr val="002060"/>
            </a:solidFill>
          </a:ln>
          <a:effectLst>
            <a:softEdge rad="12700"/>
          </a:effectLst>
        </p:spPr>
      </p:pic>
      <p:pic>
        <p:nvPicPr>
          <p:cNvPr id="13" name="Picture 12"/>
          <p:cNvPicPr>
            <a:picLocks noChangeAspect="1"/>
          </p:cNvPicPr>
          <p:nvPr/>
        </p:nvPicPr>
        <p:blipFill>
          <a:blip r:embed="rId3"/>
          <a:stretch>
            <a:fillRect/>
          </a:stretch>
        </p:blipFill>
        <p:spPr>
          <a:xfrm>
            <a:off x="-2" y="6531979"/>
            <a:ext cx="4482094" cy="3374021"/>
          </a:xfrm>
          <a:prstGeom prst="rect">
            <a:avLst/>
          </a:prstGeom>
          <a:ln>
            <a:solidFill>
              <a:srgbClr val="002060"/>
            </a:solidFill>
          </a:ln>
        </p:spPr>
      </p:pic>
      <p:sp>
        <p:nvSpPr>
          <p:cNvPr id="4" name="Rectangle 3"/>
          <p:cNvSpPr/>
          <p:nvPr/>
        </p:nvSpPr>
        <p:spPr>
          <a:xfrm>
            <a:off x="0" y="3036398"/>
            <a:ext cx="6858000" cy="794869"/>
          </a:xfrm>
          <a:prstGeom prst="rect">
            <a:avLst/>
          </a:prstGeom>
          <a:solidFill>
            <a:srgbClr val="33669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dirty="0">
                <a:latin typeface="Times New Roman" panose="02020603050405020304" pitchFamily="18" charset="0"/>
                <a:cs typeface="Times New Roman" panose="02020603050405020304" pitchFamily="18" charset="0"/>
              </a:rPr>
              <a:t>                           </a:t>
            </a:r>
            <a:r>
              <a:rPr lang="en-US" sz="4800" dirty="0">
                <a:latin typeface="Arial" panose="020B0604020202020204" pitchFamily="34" charset="0"/>
                <a:cs typeface="Arial" panose="020B0604020202020204" pitchFamily="34" charset="0"/>
              </a:rPr>
              <a:t>Kindness</a:t>
            </a:r>
            <a:r>
              <a:rPr lang="en-US" sz="4800" dirty="0">
                <a:latin typeface="Times New Roman" panose="02020603050405020304" pitchFamily="18" charset="0"/>
                <a:cs typeface="Times New Roman" panose="02020603050405020304" pitchFamily="18" charset="0"/>
              </a:rPr>
              <a:t> </a:t>
            </a:r>
            <a:endParaRPr lang="en-GB" sz="48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3757050" y="6797602"/>
            <a:ext cx="3558732" cy="2658065"/>
          </a:xfrm>
          <a:prstGeom prst="rect">
            <a:avLst/>
          </a:prstGeom>
          <a:ln>
            <a:solidFill>
              <a:srgbClr val="002060"/>
            </a:solidFill>
          </a:ln>
        </p:spPr>
      </p:pic>
      <p:pic>
        <p:nvPicPr>
          <p:cNvPr id="10" name="Picture 9"/>
          <p:cNvPicPr>
            <a:picLocks noChangeAspect="1"/>
          </p:cNvPicPr>
          <p:nvPr/>
        </p:nvPicPr>
        <p:blipFill>
          <a:blip r:embed="rId5"/>
          <a:stretch>
            <a:fillRect/>
          </a:stretch>
        </p:blipFill>
        <p:spPr>
          <a:xfrm>
            <a:off x="2795863" y="0"/>
            <a:ext cx="4062137" cy="3046602"/>
          </a:xfrm>
          <a:prstGeom prst="rect">
            <a:avLst/>
          </a:prstGeom>
          <a:ln>
            <a:solidFill>
              <a:srgbClr val="002060"/>
            </a:solidFill>
          </a:ln>
        </p:spPr>
      </p:pic>
      <p:pic>
        <p:nvPicPr>
          <p:cNvPr id="12" name="Picture 11"/>
          <p:cNvPicPr>
            <a:picLocks noChangeAspect="1"/>
          </p:cNvPicPr>
          <p:nvPr/>
        </p:nvPicPr>
        <p:blipFill>
          <a:blip r:embed="rId6"/>
          <a:stretch>
            <a:fillRect/>
          </a:stretch>
        </p:blipFill>
        <p:spPr>
          <a:xfrm>
            <a:off x="4199932" y="3826829"/>
            <a:ext cx="2658067" cy="2638017"/>
          </a:xfrm>
          <a:prstGeom prst="rect">
            <a:avLst/>
          </a:prstGeom>
          <a:ln>
            <a:solidFill>
              <a:srgbClr val="002060"/>
            </a:solidFill>
          </a:ln>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 y="3816626"/>
            <a:ext cx="4199934" cy="2799956"/>
          </a:xfrm>
          <a:prstGeom prst="rect">
            <a:avLst/>
          </a:prstGeom>
        </p:spPr>
      </p:pic>
      <p:pic>
        <p:nvPicPr>
          <p:cNvPr id="3" name="Picture 2">
            <a:extLst>
              <a:ext uri="{FF2B5EF4-FFF2-40B4-BE49-F238E27FC236}">
                <a16:creationId xmlns:a16="http://schemas.microsoft.com/office/drawing/2014/main" id="{DA52BB7B-F563-49B8-84B2-2F4C7451B66C}"/>
              </a:ext>
            </a:extLst>
          </p:cNvPr>
          <p:cNvPicPr>
            <a:picLocks noChangeAspect="1"/>
          </p:cNvPicPr>
          <p:nvPr/>
        </p:nvPicPr>
        <p:blipFill>
          <a:blip r:embed="rId8"/>
          <a:stretch>
            <a:fillRect/>
          </a:stretch>
        </p:blipFill>
        <p:spPr>
          <a:xfrm>
            <a:off x="0" y="3808014"/>
            <a:ext cx="4192481" cy="2634269"/>
          </a:xfrm>
          <a:prstGeom prst="rect">
            <a:avLst/>
          </a:prstGeom>
          <a:ln>
            <a:solidFill>
              <a:srgbClr val="002060"/>
            </a:solidFill>
          </a:ln>
        </p:spPr>
      </p:pic>
    </p:spTree>
    <p:extLst>
      <p:ext uri="{BB962C8B-B14F-4D97-AF65-F5344CB8AC3E}">
        <p14:creationId xmlns:p14="http://schemas.microsoft.com/office/powerpoint/2010/main" val="2041513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7610"/>
                    </a14:imgEffect>
                    <a14:imgEffect>
                      <a14:saturation sat="31000"/>
                    </a14:imgEffect>
                  </a14:imgLayer>
                </a14:imgProps>
              </a:ext>
            </a:extLst>
          </a:blip>
          <a:stretch>
            <a:fillRect/>
          </a:stretch>
        </p:blipFill>
        <p:spPr>
          <a:xfrm>
            <a:off x="228600" y="3619500"/>
            <a:ext cx="6350000" cy="2743200"/>
          </a:xfrm>
          <a:prstGeom prst="rect">
            <a:avLst/>
          </a:prstGeom>
          <a:ln>
            <a:solidFill>
              <a:srgbClr val="002060"/>
            </a:solidFill>
          </a:ln>
        </p:spPr>
      </p:pic>
      <p:sp>
        <p:nvSpPr>
          <p:cNvPr id="2" name="Rectangle 1"/>
          <p:cNvSpPr/>
          <p:nvPr/>
        </p:nvSpPr>
        <p:spPr>
          <a:xfrm>
            <a:off x="228600" y="206182"/>
            <a:ext cx="5765800" cy="11950516"/>
          </a:xfrm>
          <a:prstGeom prst="rect">
            <a:avLst/>
          </a:prstGeom>
        </p:spPr>
        <p:txBody>
          <a:bodyPr wrap="square">
            <a:spAutoFit/>
          </a:bodyPr>
          <a:lstStyle/>
          <a:p>
            <a:pPr>
              <a:lnSpc>
                <a:spcPct val="107000"/>
              </a:lnSpc>
              <a:spcAft>
                <a:spcPts val="0"/>
              </a:spcAft>
            </a:pPr>
            <a:r>
              <a:rPr lang="en-GB" sz="1400" b="1" dirty="0">
                <a:latin typeface="Arial" panose="020B0604020202020204" pitchFamily="34" charset="0"/>
                <a:ea typeface="Times New Roman" panose="02020603050405020304" pitchFamily="18" charset="0"/>
                <a:cs typeface="Arial" panose="020B0604020202020204" pitchFamily="34" charset="0"/>
              </a:rPr>
              <a:t>What is Kindness?</a:t>
            </a:r>
            <a:endParaRPr lang="en-GB" sz="1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en-GB" sz="1250" dirty="0">
                <a:latin typeface="Arial" panose="020B0604020202020204" pitchFamily="34" charset="0"/>
                <a:ea typeface="Times New Roman" panose="02020603050405020304" pitchFamily="18" charset="0"/>
                <a:cs typeface="Arial" panose="020B0604020202020204" pitchFamily="34" charset="0"/>
              </a:rPr>
              <a:t>Kindness is being friendly, generous, and considerate to others and yourself. Being kind often requires courage and strength, as it involves the willingness to celebrate and give attention to someone else. It is also about giving honest feedback when doing so is helpful to the other person. Moreover, kindness includes acting and speaking in a compassionate way to others and yourself. </a:t>
            </a:r>
          </a:p>
          <a:p>
            <a:pPr>
              <a:lnSpc>
                <a:spcPct val="107000"/>
              </a:lnSpc>
              <a:spcAft>
                <a:spcPts val="0"/>
              </a:spcAft>
            </a:pPr>
            <a:endParaRPr lang="en-GB" sz="125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en-GB" sz="1400" b="1" dirty="0">
                <a:latin typeface="Arial" panose="020B0604020202020204" pitchFamily="34" charset="0"/>
                <a:ea typeface="Times New Roman" panose="02020603050405020304" pitchFamily="18" charset="0"/>
                <a:cs typeface="Arial" panose="020B0604020202020204" pitchFamily="34" charset="0"/>
              </a:rPr>
              <a:t>Why is Kindness important?</a:t>
            </a:r>
            <a:endParaRPr lang="en-GB" sz="1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en-GB" sz="1250" dirty="0">
                <a:latin typeface="Arial" panose="020B0604020202020204" pitchFamily="34" charset="0"/>
                <a:ea typeface="Times New Roman" panose="02020603050405020304" pitchFamily="18" charset="0"/>
                <a:cs typeface="Arial" panose="020B0604020202020204" pitchFamily="34" charset="0"/>
              </a:rPr>
              <a:t>Each act of kindness is changes the way we see ourselves and others, as well as how others see us. As our kindness positively affects others, we feel more compassionate, confident, useful, and in control. We also find ourselves feeling more appreciative and optimistic. Furthermore, there is nothing as rewarding as giving back to others. Kindness and being generous can change the world. Moreover, one small act of compassion can make a significant impact on someone's life, including your own.</a:t>
            </a:r>
            <a:r>
              <a:rPr lang="en-GB" sz="1250" dirty="0">
                <a:latin typeface="Berlin Sans FB" panose="020E0602020502020306" pitchFamily="34" charset="0"/>
                <a:ea typeface="Times New Roman" panose="02020603050405020304" pitchFamily="18" charset="0"/>
                <a:cs typeface="Times New Roman" panose="02020603050405020304" pitchFamily="18" charset="0"/>
              </a:rPr>
              <a:t> </a:t>
            </a:r>
          </a:p>
          <a:p>
            <a:pPr>
              <a:lnSpc>
                <a:spcPct val="107000"/>
              </a:lnSpc>
              <a:spcAft>
                <a:spcPts val="0"/>
              </a:spcAft>
            </a:pPr>
            <a:endParaRPr lang="en-US" sz="1400" b="1" dirty="0">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US" sz="1400" b="1" dirty="0">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US" sz="1400" b="1" dirty="0">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US" sz="1400" b="1" dirty="0">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US" sz="1400" b="1" dirty="0">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US" sz="1400" b="1" dirty="0">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US" sz="1400" b="1" dirty="0">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1400" b="1" dirty="0">
              <a:latin typeface="Berlin Sans FB" panose="020E0602020502020306" pitchFamily="34" charset="0"/>
              <a:ea typeface="Times New Roman" panose="02020603050405020304" pitchFamily="18" charset="0"/>
              <a:cs typeface="Times New Roman" panose="02020603050405020304" pitchFamily="18" charset="0"/>
            </a:endParaRPr>
          </a:p>
          <a:p>
            <a:pPr>
              <a:lnSpc>
                <a:spcPct val="107000"/>
              </a:lnSpc>
              <a:spcAft>
                <a:spcPts val="0"/>
              </a:spcAft>
            </a:pPr>
            <a:endParaRPr lang="en-GB" sz="1300" b="1"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endParaRPr lang="en-GB" sz="1300" b="1"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endParaRPr lang="en-GB" sz="1300" b="1"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endParaRPr lang="en-GB" sz="1300" b="1"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endParaRPr lang="en-GB" sz="1300" b="1"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endParaRPr lang="en-GB" sz="1300" b="1"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endParaRPr lang="en-GB" sz="1300" b="1"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r>
              <a:rPr lang="en-GB" sz="1400" b="1" dirty="0">
                <a:latin typeface="Arial" panose="020B0604020202020204" pitchFamily="34" charset="0"/>
                <a:ea typeface="Times New Roman" panose="02020603050405020304" pitchFamily="18" charset="0"/>
                <a:cs typeface="Arial" panose="020B0604020202020204" pitchFamily="34" charset="0"/>
              </a:rPr>
              <a:t>The Benefits of Kindness</a:t>
            </a:r>
            <a:endParaRPr lang="en-GB" sz="14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en-GB" sz="1300" dirty="0">
                <a:latin typeface="Arial" panose="020B0604020202020204" pitchFamily="34" charset="0"/>
                <a:ea typeface="Times New Roman" panose="02020603050405020304" pitchFamily="18" charset="0"/>
                <a:cs typeface="Arial" panose="020B0604020202020204" pitchFamily="34" charset="0"/>
              </a:rPr>
              <a:t>From being kind to your partner, family, friends, and colleagues, as well as strangers, kindness has many benefits:</a:t>
            </a:r>
          </a:p>
          <a:p>
            <a:pPr>
              <a:lnSpc>
                <a:spcPct val="107000"/>
              </a:lnSpc>
              <a:spcAft>
                <a:spcPts val="0"/>
              </a:spcAft>
            </a:pPr>
            <a:r>
              <a:rPr lang="en-GB" sz="1300" dirty="0">
                <a:latin typeface="Arial" panose="020B0604020202020204" pitchFamily="34" charset="0"/>
                <a:ea typeface="Times New Roman" panose="02020603050405020304" pitchFamily="18" charset="0"/>
                <a:cs typeface="Arial" panose="020B0604020202020204" pitchFamily="34" charset="0"/>
              </a:rPr>
              <a:t> </a:t>
            </a:r>
            <a:endParaRPr lang="en-GB" sz="13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GB" sz="1300" dirty="0">
                <a:latin typeface="Arial" panose="020B0604020202020204" pitchFamily="34" charset="0"/>
                <a:ea typeface="Times New Roman" panose="02020603050405020304" pitchFamily="18" charset="0"/>
                <a:cs typeface="Arial" panose="020B0604020202020204" pitchFamily="34" charset="0"/>
              </a:rPr>
              <a:t>Brings happiness to others</a:t>
            </a:r>
            <a:endParaRPr lang="en-GB" sz="13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GB" sz="1300" dirty="0">
                <a:latin typeface="Arial" panose="020B0604020202020204" pitchFamily="34" charset="0"/>
                <a:ea typeface="Times New Roman" panose="02020603050405020304" pitchFamily="18" charset="0"/>
                <a:cs typeface="Arial" panose="020B0604020202020204" pitchFamily="34" charset="0"/>
              </a:rPr>
              <a:t>Improves relationships</a:t>
            </a:r>
            <a:endParaRPr lang="en-GB" sz="13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GB" sz="1300" dirty="0">
                <a:latin typeface="Arial" panose="020B0604020202020204" pitchFamily="34" charset="0"/>
                <a:ea typeface="Times New Roman" panose="02020603050405020304" pitchFamily="18" charset="0"/>
                <a:cs typeface="Arial" panose="020B0604020202020204" pitchFamily="34" charset="0"/>
              </a:rPr>
              <a:t>Enhances mental and emotional well-being</a:t>
            </a:r>
            <a:endParaRPr lang="en-GB" sz="13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GB" sz="1300" dirty="0">
                <a:latin typeface="Arial" panose="020B0604020202020204" pitchFamily="34" charset="0"/>
                <a:ea typeface="Times New Roman" panose="02020603050405020304" pitchFamily="18" charset="0"/>
                <a:cs typeface="Arial" panose="020B0604020202020204" pitchFamily="34" charset="0"/>
              </a:rPr>
              <a:t>Releases feel-good hormones</a:t>
            </a:r>
            <a:endParaRPr lang="en-GB" sz="13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GB" sz="1300" dirty="0">
                <a:latin typeface="Arial" panose="020B0604020202020204" pitchFamily="34" charset="0"/>
                <a:ea typeface="Times New Roman" panose="02020603050405020304" pitchFamily="18" charset="0"/>
                <a:cs typeface="Arial" panose="020B0604020202020204" pitchFamily="34" charset="0"/>
              </a:rPr>
              <a:t>Eases anxiety</a:t>
            </a:r>
            <a:endParaRPr lang="en-GB" sz="13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GB" sz="1300" dirty="0">
                <a:latin typeface="Arial" panose="020B0604020202020204" pitchFamily="34" charset="0"/>
                <a:ea typeface="Times New Roman" panose="02020603050405020304" pitchFamily="18" charset="0"/>
                <a:cs typeface="Arial" panose="020B0604020202020204" pitchFamily="34" charset="0"/>
              </a:rPr>
              <a:t>Reduces stress</a:t>
            </a:r>
            <a:endParaRPr lang="en-GB" sz="13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GB" sz="1300" dirty="0">
                <a:latin typeface="Arial" panose="020B0604020202020204" pitchFamily="34" charset="0"/>
                <a:ea typeface="Times New Roman" panose="02020603050405020304" pitchFamily="18" charset="0"/>
                <a:cs typeface="Arial" panose="020B0604020202020204" pitchFamily="34" charset="0"/>
              </a:rPr>
              <a:t>Is good for your heart</a:t>
            </a:r>
            <a:endParaRPr lang="en-GB" sz="13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GB" sz="1300" dirty="0">
                <a:latin typeface="Arial" panose="020B0604020202020204" pitchFamily="34" charset="0"/>
                <a:ea typeface="Times New Roman" panose="02020603050405020304" pitchFamily="18" charset="0"/>
                <a:cs typeface="Arial" panose="020B0604020202020204" pitchFamily="34" charset="0"/>
              </a:rPr>
              <a:t>Can help you live longer</a:t>
            </a:r>
            <a:endParaRPr lang="en-GB" sz="13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GB" sz="1300" dirty="0">
                <a:latin typeface="Arial" panose="020B0604020202020204" pitchFamily="34" charset="0"/>
                <a:ea typeface="Times New Roman" panose="02020603050405020304" pitchFamily="18" charset="0"/>
                <a:cs typeface="Arial" panose="020B0604020202020204" pitchFamily="34" charset="0"/>
              </a:rPr>
              <a:t>Can prevent illness</a:t>
            </a:r>
            <a:endParaRPr lang="en-GB" sz="13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SzPts val="1000"/>
              <a:buFont typeface="Symbol" panose="05050102010706020507" pitchFamily="18" charset="2"/>
              <a:buChar char=""/>
              <a:tabLst>
                <a:tab pos="457200" algn="l"/>
              </a:tabLst>
            </a:pPr>
            <a:r>
              <a:rPr lang="en-GB" sz="1300" dirty="0">
                <a:latin typeface="Arial" panose="020B0604020202020204" pitchFamily="34" charset="0"/>
                <a:ea typeface="Times New Roman" panose="02020603050405020304" pitchFamily="18" charset="0"/>
                <a:cs typeface="Arial" panose="020B0604020202020204" pitchFamily="34" charset="0"/>
              </a:rPr>
              <a:t>Can slow down the ageing process</a:t>
            </a:r>
            <a:endParaRPr lang="en-GB" sz="1300" b="1" dirty="0">
              <a:latin typeface="Arial" panose="020B0604020202020204" pitchFamily="34" charset="0"/>
              <a:ea typeface="Times New Roman" panose="02020603050405020304" pitchFamily="18" charset="0"/>
              <a:cs typeface="Arial" panose="020B0604020202020204" pitchFamily="34" charset="0"/>
            </a:endParaRPr>
          </a:p>
          <a:p>
            <a:pPr algn="r">
              <a:lnSpc>
                <a:spcPct val="107000"/>
              </a:lnSpc>
              <a:spcAft>
                <a:spcPts val="0"/>
              </a:spcAft>
            </a:pPr>
            <a:endParaRPr lang="en-GB" sz="1600" b="1" dirty="0">
              <a:latin typeface="Berlin Sans FB" panose="020E0602020502020306" pitchFamily="34" charset="0"/>
              <a:ea typeface="Times New Roman" panose="02020603050405020304" pitchFamily="18" charset="0"/>
              <a:cs typeface="Times New Roman" panose="02020603050405020304" pitchFamily="18" charset="0"/>
            </a:endParaRPr>
          </a:p>
          <a:p>
            <a:pPr algn="r">
              <a:lnSpc>
                <a:spcPct val="107000"/>
              </a:lnSpc>
              <a:spcAft>
                <a:spcPts val="0"/>
              </a:spcAft>
            </a:pPr>
            <a:endParaRPr lang="en-GB" sz="1600" b="1" dirty="0">
              <a:latin typeface="Berlin Sans FB" panose="020E0602020502020306" pitchFamily="34" charset="0"/>
              <a:ea typeface="Times New Roman" panose="02020603050405020304" pitchFamily="18" charset="0"/>
              <a:cs typeface="Times New Roman" panose="02020603050405020304" pitchFamily="18" charset="0"/>
            </a:endParaRPr>
          </a:p>
          <a:p>
            <a:pPr algn="r">
              <a:lnSpc>
                <a:spcPct val="107000"/>
              </a:lnSpc>
              <a:spcAft>
                <a:spcPts val="0"/>
              </a:spcAft>
            </a:pPr>
            <a:endParaRPr lang="en-GB" sz="1600" b="1" dirty="0">
              <a:latin typeface="Berlin Sans FB" panose="020E0602020502020306" pitchFamily="34" charset="0"/>
              <a:ea typeface="Times New Roman" panose="02020603050405020304" pitchFamily="18" charset="0"/>
              <a:cs typeface="Times New Roman" panose="02020603050405020304" pitchFamily="18" charset="0"/>
            </a:endParaRPr>
          </a:p>
          <a:p>
            <a:pPr algn="r">
              <a:lnSpc>
                <a:spcPct val="107000"/>
              </a:lnSpc>
              <a:spcAft>
                <a:spcPts val="0"/>
              </a:spcAft>
            </a:pPr>
            <a:endParaRPr lang="en-GB" sz="1600" b="1" dirty="0">
              <a:latin typeface="Berlin Sans FB" panose="020E0602020502020306" pitchFamily="34" charset="0"/>
              <a:ea typeface="Times New Roman" panose="02020603050405020304" pitchFamily="18" charset="0"/>
              <a:cs typeface="Times New Roman" panose="02020603050405020304" pitchFamily="18" charset="0"/>
            </a:endParaRPr>
          </a:p>
          <a:p>
            <a:pPr algn="r">
              <a:lnSpc>
                <a:spcPct val="107000"/>
              </a:lnSpc>
              <a:spcAft>
                <a:spcPts val="0"/>
              </a:spcAft>
            </a:pPr>
            <a:endParaRPr lang="en-GB" sz="1600" b="1" dirty="0">
              <a:latin typeface="Berlin Sans FB" panose="020E0602020502020306" pitchFamily="34" charset="0"/>
              <a:ea typeface="Times New Roman" panose="02020603050405020304" pitchFamily="18" charset="0"/>
              <a:cs typeface="Times New Roman" panose="02020603050405020304" pitchFamily="18" charset="0"/>
            </a:endParaRPr>
          </a:p>
          <a:p>
            <a:pPr algn="r">
              <a:lnSpc>
                <a:spcPct val="107000"/>
              </a:lnSpc>
              <a:spcAft>
                <a:spcPts val="0"/>
              </a:spcAft>
            </a:pPr>
            <a:endParaRPr lang="en-GB" sz="1600" b="1" dirty="0">
              <a:latin typeface="Berlin Sans FB" panose="020E0602020502020306" pitchFamily="34" charset="0"/>
              <a:ea typeface="Times New Roman" panose="02020603050405020304" pitchFamily="18" charset="0"/>
              <a:cs typeface="Times New Roman" panose="02020603050405020304" pitchFamily="18" charset="0"/>
            </a:endParaRPr>
          </a:p>
          <a:p>
            <a:pPr algn="r">
              <a:lnSpc>
                <a:spcPct val="107000"/>
              </a:lnSpc>
              <a:spcAft>
                <a:spcPts val="0"/>
              </a:spcAft>
            </a:pPr>
            <a:endParaRPr lang="en-GB" sz="1600" b="1" dirty="0">
              <a:latin typeface="Berlin Sans FB" panose="020E0602020502020306" pitchFamily="34" charset="0"/>
              <a:ea typeface="Times New Roman" panose="02020603050405020304" pitchFamily="18" charset="0"/>
              <a:cs typeface="Times New Roman" panose="02020603050405020304" pitchFamily="18" charset="0"/>
            </a:endParaRPr>
          </a:p>
          <a:p>
            <a:pPr algn="r">
              <a:lnSpc>
                <a:spcPct val="107000"/>
              </a:lnSpc>
              <a:spcAft>
                <a:spcPts val="0"/>
              </a:spcAft>
            </a:pPr>
            <a:endParaRPr lang="en-GB" sz="1600" b="1" dirty="0">
              <a:latin typeface="Berlin Sans FB" panose="020E0602020502020306" pitchFamily="34" charset="0"/>
              <a:ea typeface="Times New Roman" panose="02020603050405020304" pitchFamily="18" charset="0"/>
              <a:cs typeface="Times New Roman" panose="02020603050405020304" pitchFamily="18" charset="0"/>
            </a:endParaRPr>
          </a:p>
          <a:p>
            <a:pPr algn="r">
              <a:lnSpc>
                <a:spcPct val="107000"/>
              </a:lnSpc>
              <a:spcAft>
                <a:spcPts val="0"/>
              </a:spcAft>
            </a:pPr>
            <a:r>
              <a:rPr lang="en-GB" dirty="0">
                <a:latin typeface="Arial" panose="020B0604020202020204" pitchFamily="34" charset="0"/>
                <a:ea typeface="Times New Roman" panose="02020603050405020304" pitchFamily="18" charset="0"/>
                <a:cs typeface="Arial" panose="020B0604020202020204" pitchFamily="34" charset="0"/>
              </a:rPr>
              <a:t> </a:t>
            </a:r>
            <a:endParaRPr lang="en-GB" sz="1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01439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1088" y="0"/>
            <a:ext cx="2526912" cy="1887385"/>
          </a:xfrm>
          <a:prstGeom prst="rect">
            <a:avLst/>
          </a:prstGeom>
          <a:ln>
            <a:solidFill>
              <a:srgbClr val="002060"/>
            </a:solidFill>
          </a:ln>
        </p:spPr>
      </p:pic>
      <p:pic>
        <p:nvPicPr>
          <p:cNvPr id="5" name="Picture 4"/>
          <p:cNvPicPr>
            <a:picLocks noChangeAspect="1"/>
          </p:cNvPicPr>
          <p:nvPr/>
        </p:nvPicPr>
        <p:blipFill>
          <a:blip r:embed="rId3"/>
          <a:stretch>
            <a:fillRect/>
          </a:stretch>
        </p:blipFill>
        <p:spPr>
          <a:xfrm>
            <a:off x="2177716" y="-6644"/>
            <a:ext cx="2136713" cy="1633287"/>
          </a:xfrm>
          <a:prstGeom prst="rect">
            <a:avLst/>
          </a:prstGeom>
          <a:ln>
            <a:solidFill>
              <a:srgbClr val="002060"/>
            </a:solidFill>
          </a:ln>
        </p:spPr>
      </p:pic>
      <p:sp>
        <p:nvSpPr>
          <p:cNvPr id="2" name="Rectangle 1"/>
          <p:cNvSpPr/>
          <p:nvPr/>
        </p:nvSpPr>
        <p:spPr>
          <a:xfrm>
            <a:off x="-25400" y="1626877"/>
            <a:ext cx="6883403" cy="784663"/>
          </a:xfrm>
          <a:prstGeom prst="rect">
            <a:avLst/>
          </a:prstGeom>
          <a:solidFill>
            <a:srgbClr val="336699"/>
          </a:solidFill>
          <a:ln>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solidFill>
                  <a:prstClr val="white"/>
                </a:solidFill>
                <a:latin typeface="Times New Roman" panose="02020603050405020304" pitchFamily="18" charset="0"/>
                <a:cs typeface="Times New Roman" panose="02020603050405020304" pitchFamily="18" charset="0"/>
              </a:rPr>
              <a:t>  </a:t>
            </a:r>
            <a:r>
              <a:rPr lang="en-US" sz="4800" dirty="0">
                <a:solidFill>
                  <a:prstClr val="white"/>
                </a:solidFill>
                <a:latin typeface="Arial" panose="020B0604020202020204" pitchFamily="34" charset="0"/>
                <a:cs typeface="Arial" panose="020B0604020202020204" pitchFamily="34" charset="0"/>
              </a:rPr>
              <a:t>Teamwork</a:t>
            </a:r>
            <a:endParaRPr lang="en-GB" sz="4800" dirty="0">
              <a:ln w="12700">
                <a:solidFill>
                  <a:schemeClr val="tx2">
                    <a:lumMod val="75000"/>
                  </a:schemeClr>
                </a:solidFill>
                <a:prstDash val="solid"/>
              </a:ln>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0" y="0"/>
            <a:ext cx="2177716" cy="1633287"/>
          </a:xfrm>
          <a:prstGeom prst="rect">
            <a:avLst/>
          </a:prstGeom>
          <a:noFill/>
          <a:ln>
            <a:solidFill>
              <a:srgbClr val="002060"/>
            </a:solidFill>
          </a:ln>
        </p:spPr>
      </p:pic>
      <p:pic>
        <p:nvPicPr>
          <p:cNvPr id="13" name="Picture 12"/>
          <p:cNvPicPr>
            <a:picLocks noChangeAspect="1"/>
          </p:cNvPicPr>
          <p:nvPr/>
        </p:nvPicPr>
        <p:blipFill>
          <a:blip r:embed="rId5"/>
          <a:stretch>
            <a:fillRect/>
          </a:stretch>
        </p:blipFill>
        <p:spPr>
          <a:xfrm>
            <a:off x="0" y="6833937"/>
            <a:ext cx="3316797" cy="3072061"/>
          </a:xfrm>
          <a:prstGeom prst="rect">
            <a:avLst/>
          </a:prstGeom>
          <a:ln>
            <a:solidFill>
              <a:srgbClr val="002060"/>
            </a:solidFill>
          </a:ln>
        </p:spPr>
      </p:pic>
      <p:pic>
        <p:nvPicPr>
          <p:cNvPr id="1026" name="Picture 2">
            <a:extLst>
              <a:ext uri="{FF2B5EF4-FFF2-40B4-BE49-F238E27FC236}">
                <a16:creationId xmlns:a16="http://schemas.microsoft.com/office/drawing/2014/main" id="{292C36EC-36DF-48B2-BBDE-9A8745DDB820}"/>
              </a:ext>
            </a:extLst>
          </p:cNvPr>
          <p:cNvPicPr>
            <a:picLocks noChangeAspect="1" noChangeArrowheads="1"/>
          </p:cNvPicPr>
          <p:nvPr/>
        </p:nvPicPr>
        <p:blipFill>
          <a:blip r:embed="rId6"/>
          <a:stretch>
            <a:fillRect/>
          </a:stretch>
        </p:blipFill>
        <p:spPr bwMode="auto">
          <a:xfrm>
            <a:off x="0" y="2386938"/>
            <a:ext cx="6857999" cy="4458361"/>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1BEF2D4B-2245-4A5A-811C-EA8ED8A04E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2299" y="6845299"/>
            <a:ext cx="3695699" cy="301123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82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age">
            <a:extLst>
              <a:ext uri="{FF2B5EF4-FFF2-40B4-BE49-F238E27FC236}">
                <a16:creationId xmlns:a16="http://schemas.microsoft.com/office/drawing/2014/main" id="{2E87F0C2-0EBD-427B-9567-ED0D238CF5AB}"/>
              </a:ext>
            </a:extLst>
          </p:cNvPr>
          <p:cNvPicPr>
            <a:picLocks noChangeAspect="1" noChangeArrowheads="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500"/>
                    </a14:imgEffect>
                    <a14:imgEffect>
                      <a14:saturation sat="3000"/>
                    </a14:imgEffect>
                  </a14:imgLayer>
                </a14:imgProps>
              </a:ext>
              <a:ext uri="{28A0092B-C50C-407E-A947-70E740481C1C}">
                <a14:useLocalDpi xmlns:a14="http://schemas.microsoft.com/office/drawing/2010/main" val="0"/>
              </a:ext>
            </a:extLst>
          </a:blip>
          <a:srcRect/>
          <a:stretch>
            <a:fillRect/>
          </a:stretch>
        </p:blipFill>
        <p:spPr bwMode="auto">
          <a:xfrm>
            <a:off x="254000" y="279252"/>
            <a:ext cx="6350000" cy="93221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4000" y="279251"/>
            <a:ext cx="6350000" cy="4739759"/>
          </a:xfrm>
          <a:prstGeom prst="rect">
            <a:avLst/>
          </a:prstGeom>
        </p:spPr>
        <p:txBody>
          <a:bodyPr wrap="square">
            <a:spAutoFit/>
          </a:bodyPr>
          <a:lstStyle/>
          <a:p>
            <a:r>
              <a:rPr lang="en-US" sz="1600" b="1" dirty="0">
                <a:solidFill>
                  <a:srgbClr val="000000"/>
                </a:solidFill>
                <a:latin typeface="Arial" panose="020B0604020202020204" pitchFamily="34" charset="0"/>
                <a:cs typeface="Arial" panose="020B0604020202020204" pitchFamily="34" charset="0"/>
              </a:rPr>
              <a:t>What is Teamwork?</a:t>
            </a:r>
            <a:br>
              <a:rPr lang="en-US" sz="1600" b="1" dirty="0">
                <a:solidFill>
                  <a:srgbClr val="000000"/>
                </a:solidFill>
                <a:latin typeface="Arial" panose="020B0604020202020204" pitchFamily="34" charset="0"/>
                <a:cs typeface="Arial" panose="020B0604020202020204" pitchFamily="34" charset="0"/>
              </a:rPr>
            </a:br>
            <a:r>
              <a:rPr lang="en-US" sz="1600" dirty="0">
                <a:solidFill>
                  <a:srgbClr val="000000"/>
                </a:solidFill>
                <a:latin typeface="Arial" panose="020B0604020202020204" pitchFamily="34" charset="0"/>
                <a:cs typeface="Arial" panose="020B0604020202020204" pitchFamily="34" charset="0"/>
              </a:rPr>
              <a:t>Teamwork is working collaboratively with a group of people in order to achieve a goal. Teamwork means that children will try to cooperate, using their individual skills and providing constructive feedback, despite any personal conflict between individuals.</a:t>
            </a:r>
          </a:p>
          <a:p>
            <a:r>
              <a:rPr lang="en-US" sz="1600" dirty="0">
                <a:solidFill>
                  <a:srgbClr val="000000"/>
                </a:solidFill>
                <a:latin typeface="Arial" panose="020B0604020202020204" pitchFamily="34" charset="0"/>
                <a:cs typeface="Arial" panose="020B0604020202020204" pitchFamily="34" charset="0"/>
              </a:rPr>
              <a:t>Teamwork is selfless. Teamwork runs on the idea that the whole is greater than the sum of its parts. </a:t>
            </a:r>
          </a:p>
          <a:p>
            <a:endParaRPr lang="en-US" sz="1400" dirty="0">
              <a:solidFill>
                <a:srgbClr val="000000"/>
              </a:solidFill>
              <a:latin typeface="Arial" panose="020B0604020202020204" pitchFamily="34" charset="0"/>
              <a:cs typeface="Arial" panose="020B0604020202020204" pitchFamily="34" charset="0"/>
            </a:endParaRPr>
          </a:p>
          <a:p>
            <a:r>
              <a:rPr lang="en-US" sz="1600" b="1" dirty="0">
                <a:solidFill>
                  <a:srgbClr val="000000"/>
                </a:solidFill>
                <a:latin typeface="Arial" panose="020B0604020202020204" pitchFamily="34" charset="0"/>
                <a:cs typeface="Arial" panose="020B0604020202020204" pitchFamily="34" charset="0"/>
              </a:rPr>
              <a:t>Why is Teamwork important?</a:t>
            </a:r>
          </a:p>
          <a:p>
            <a:r>
              <a:rPr lang="en-US" sz="1600" dirty="0">
                <a:solidFill>
                  <a:srgbClr val="000000"/>
                </a:solidFill>
                <a:latin typeface="Arial" panose="020B0604020202020204" pitchFamily="34" charset="0"/>
                <a:cs typeface="Arial" panose="020B0604020202020204" pitchFamily="34" charset="0"/>
              </a:rPr>
              <a:t>When children collaborate, they work together toward a common goal. </a:t>
            </a:r>
            <a:r>
              <a:rPr lang="en-US" sz="1600" dirty="0">
                <a:latin typeface="Arial" panose="020B0604020202020204" pitchFamily="34" charset="0"/>
                <a:cs typeface="Arial" panose="020B0604020202020204" pitchFamily="34" charset="0"/>
              </a:rPr>
              <a:t>The more teamwork fundamentals exhibited, the more opportunity exists for pupils to learn the vital skills of compromise and collaboration. Team or group work inside or outside the classroom teaches students the fundamental skills associated with working as a collective unit toward a common goal. Teamwork introduces a variety of skills that will be valuable for children later in the workforce, such as communication, compromise and collective effort. It also teaches time management, resource allocation and communication skills.</a:t>
            </a:r>
          </a:p>
        </p:txBody>
      </p:sp>
      <p:sp>
        <p:nvSpPr>
          <p:cNvPr id="6" name="Rectangle 5">
            <a:extLst>
              <a:ext uri="{FF2B5EF4-FFF2-40B4-BE49-F238E27FC236}">
                <a16:creationId xmlns:a16="http://schemas.microsoft.com/office/drawing/2014/main" id="{AB575A1A-6A9F-4A5F-BF90-B0D0F3A6B529}"/>
              </a:ext>
            </a:extLst>
          </p:cNvPr>
          <p:cNvSpPr/>
          <p:nvPr/>
        </p:nvSpPr>
        <p:spPr>
          <a:xfrm>
            <a:off x="254000" y="5224133"/>
            <a:ext cx="6451600" cy="4377289"/>
          </a:xfrm>
          <a:prstGeom prst="rect">
            <a:avLst/>
          </a:prstGeom>
        </p:spPr>
        <p:txBody>
          <a:bodyPr wrap="square">
            <a:spAutoFit/>
          </a:bodyPr>
          <a:lstStyle/>
          <a:p>
            <a:pPr>
              <a:lnSpc>
                <a:spcPct val="107000"/>
              </a:lnSpc>
              <a:spcAft>
                <a:spcPts val="800"/>
              </a:spcAft>
            </a:pPr>
            <a:r>
              <a:rPr lang="en-US" sz="1600" b="1" dirty="0">
                <a:latin typeface="Arial" panose="020B0604020202020204" pitchFamily="34" charset="0"/>
                <a:ea typeface="Calibri" panose="020F0502020204030204" pitchFamily="34" charset="0"/>
                <a:cs typeface="Arial" panose="020B0604020202020204" pitchFamily="34" charset="0"/>
              </a:rPr>
              <a:t>What are the benefits of Teamwork?</a:t>
            </a:r>
            <a:endParaRPr lang="en-GB" sz="16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US" sz="1600" dirty="0">
                <a:latin typeface="Arial" panose="020B0604020202020204" pitchFamily="34" charset="0"/>
                <a:ea typeface="Calibri" panose="020F0502020204030204" pitchFamily="34" charset="0"/>
                <a:cs typeface="Arial" panose="020B0604020202020204" pitchFamily="34" charset="0"/>
              </a:rPr>
              <a:t>Teamwork teaches essential communication and social skills.</a:t>
            </a:r>
            <a:endParaRPr lang="en-GB" sz="16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US" sz="1600" dirty="0">
                <a:latin typeface="Arial" panose="020B0604020202020204" pitchFamily="34" charset="0"/>
                <a:ea typeface="Calibri" panose="020F0502020204030204" pitchFamily="34" charset="0"/>
                <a:cs typeface="Arial" panose="020B0604020202020204" pitchFamily="34" charset="0"/>
              </a:rPr>
              <a:t>Children learn how to listen to one another.</a:t>
            </a:r>
            <a:endParaRPr lang="en-GB" sz="16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US" sz="1600" dirty="0">
                <a:latin typeface="Arial" panose="020B0604020202020204" pitchFamily="34" charset="0"/>
                <a:ea typeface="Calibri" panose="020F0502020204030204" pitchFamily="34" charset="0"/>
                <a:cs typeface="Arial" panose="020B0604020202020204" pitchFamily="34" charset="0"/>
              </a:rPr>
              <a:t>Teamwork teaches children how to respectfully and confidently express their ideas and opinions effectively in a group setting.</a:t>
            </a:r>
            <a:endParaRPr lang="en-GB" sz="16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US" sz="1600" dirty="0">
                <a:latin typeface="Arial" panose="020B0604020202020204" pitchFamily="34" charset="0"/>
                <a:ea typeface="Calibri" panose="020F0502020204030204" pitchFamily="34" charset="0"/>
                <a:cs typeface="Arial" panose="020B0604020202020204" pitchFamily="34" charset="0"/>
              </a:rPr>
              <a:t>Teamwork teaches children that their voices are respected and valued.</a:t>
            </a:r>
            <a:endParaRPr lang="en-GB" sz="16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US" sz="1600" dirty="0">
                <a:latin typeface="Arial" panose="020B0604020202020204" pitchFamily="34" charset="0"/>
                <a:ea typeface="Calibri" panose="020F0502020204030204" pitchFamily="34" charset="0"/>
                <a:cs typeface="Arial" panose="020B0604020202020204" pitchFamily="34" charset="0"/>
              </a:rPr>
              <a:t>There are very few career paths that operate in isolation. As an employee in almost any industry, people are required to work closely with others.</a:t>
            </a:r>
            <a:endParaRPr lang="en-GB" sz="16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Arial" panose="020B0604020202020204" pitchFamily="34" charset="0"/>
              <a:buChar char="•"/>
              <a:tabLst>
                <a:tab pos="457200" algn="l"/>
              </a:tabLst>
            </a:pPr>
            <a:r>
              <a:rPr lang="en-US" sz="1600" dirty="0">
                <a:latin typeface="Arial" panose="020B0604020202020204" pitchFamily="34" charset="0"/>
                <a:ea typeface="Calibri" panose="020F0502020204030204" pitchFamily="34" charset="0"/>
                <a:cs typeface="Arial" panose="020B0604020202020204" pitchFamily="34" charset="0"/>
              </a:rPr>
              <a:t>It introduces children to collaborative environments early in their school experiences and presents opportunities for them to more productive and joyful as they work with others in a team-based environment.</a:t>
            </a:r>
            <a:endParaRPr lang="en-GB" sz="16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2185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pbs.twimg.com/media/GP36raFWAAAhQ7J?format=jpg&amp;name=360x360">
            <a:extLst>
              <a:ext uri="{FF2B5EF4-FFF2-40B4-BE49-F238E27FC236}">
                <a16:creationId xmlns:a16="http://schemas.microsoft.com/office/drawing/2014/main" id="{CC22C1D6-3E65-49ED-A971-B3E9EA53E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6" y="7432849"/>
            <a:ext cx="3429000" cy="246760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6" name="Picture 4" descr="https://pbs.twimg.com/media/GXGcc-PXAAAct7w?format=jpg&amp;name=360x360">
            <a:extLst>
              <a:ext uri="{FF2B5EF4-FFF2-40B4-BE49-F238E27FC236}">
                <a16:creationId xmlns:a16="http://schemas.microsoft.com/office/drawing/2014/main" id="{828C3B1C-CAA4-4960-B908-976487020C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3666" y="7531448"/>
            <a:ext cx="3429000" cy="237455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22772" y="6746785"/>
            <a:ext cx="6885438" cy="784663"/>
          </a:xfrm>
          <a:prstGeom prst="rect">
            <a:avLst/>
          </a:prstGeom>
          <a:solidFill>
            <a:srgbClr val="336699"/>
          </a:solidFill>
          <a:ln>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4800" dirty="0">
                <a:solidFill>
                  <a:prstClr val="white"/>
                </a:solidFill>
                <a:latin typeface="Times New Roman" panose="02020603050405020304" pitchFamily="18" charset="0"/>
                <a:cs typeface="Times New Roman" panose="02020603050405020304" pitchFamily="18" charset="0"/>
              </a:rPr>
              <a:t>  </a:t>
            </a:r>
            <a:r>
              <a:rPr lang="en-US" sz="4800" dirty="0">
                <a:solidFill>
                  <a:prstClr val="white"/>
                </a:solidFill>
                <a:latin typeface="Arial" panose="020B0604020202020204" pitchFamily="34" charset="0"/>
                <a:cs typeface="Arial" panose="020B0604020202020204" pitchFamily="34" charset="0"/>
              </a:rPr>
              <a:t>Respect</a:t>
            </a:r>
            <a:r>
              <a:rPr lang="en-US" sz="4800" dirty="0">
                <a:solidFill>
                  <a:prstClr val="white"/>
                </a:solidFill>
                <a:latin typeface="Times New Roman" panose="02020603050405020304" pitchFamily="18" charset="0"/>
                <a:cs typeface="Times New Roman" panose="02020603050405020304" pitchFamily="18" charset="0"/>
              </a:rPr>
              <a:t> </a:t>
            </a:r>
            <a:endParaRPr lang="en-GB" sz="4800" dirty="0">
              <a:ln w="12700">
                <a:solidFill>
                  <a:schemeClr val="tx2">
                    <a:lumMod val="75000"/>
                  </a:schemeClr>
                </a:solidFill>
                <a:prstDash val="solid"/>
              </a:ln>
              <a:solidFill>
                <a:schemeClr val="bg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 y="4063199"/>
            <a:ext cx="3898906" cy="2683586"/>
          </a:xfrm>
          <a:prstGeom prst="rect">
            <a:avLst/>
          </a:prstGeom>
          <a:ln>
            <a:solidFill>
              <a:srgbClr val="002060"/>
            </a:solidFill>
          </a:ln>
        </p:spPr>
      </p:pic>
      <p:pic>
        <p:nvPicPr>
          <p:cNvPr id="3074" name="Picture 2" descr="https://pbs.twimg.com/media/GXXuupiWgAAOQaJ?format=jpg&amp;name=360x360">
            <a:extLst>
              <a:ext uri="{FF2B5EF4-FFF2-40B4-BE49-F238E27FC236}">
                <a16:creationId xmlns:a16="http://schemas.microsoft.com/office/drawing/2014/main" id="{99E0C5E2-3F4B-477E-ADAB-A95F79B8D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5209" y="5545"/>
            <a:ext cx="3712792" cy="404656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80" name="Picture 8" descr="Image">
            <a:extLst>
              <a:ext uri="{FF2B5EF4-FFF2-40B4-BE49-F238E27FC236}">
                <a16:creationId xmlns:a16="http://schemas.microsoft.com/office/drawing/2014/main" id="{A74A3215-73CB-46CE-B959-3BE17A816D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9" y="0"/>
            <a:ext cx="3136900" cy="405210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82" name="Picture 10" descr="https://pbs.twimg.com/media/GTKsXmmWYAAAPTr?format=jpg&amp;name=360x360">
            <a:extLst>
              <a:ext uri="{FF2B5EF4-FFF2-40B4-BE49-F238E27FC236}">
                <a16:creationId xmlns:a16="http://schemas.microsoft.com/office/drawing/2014/main" id="{283B313E-03AD-4A65-8D2F-677AA9527D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8700" y="4077001"/>
            <a:ext cx="3293966" cy="266978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027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a:ext>
            </a:extLst>
          </a:blip>
          <a:stretch>
            <a:fillRect/>
          </a:stretch>
        </p:blipFill>
        <p:spPr>
          <a:xfrm rot="5400000">
            <a:off x="-1011898" y="1624795"/>
            <a:ext cx="9049570" cy="6438900"/>
          </a:xfrm>
          <a:prstGeom prst="rect">
            <a:avLst/>
          </a:prstGeom>
          <a:solidFill>
            <a:srgbClr val="002060">
              <a:alpha val="0"/>
            </a:srgbClr>
          </a:solidFill>
          <a:ln>
            <a:solidFill>
              <a:srgbClr val="002060"/>
            </a:solidFill>
          </a:ln>
        </p:spPr>
      </p:pic>
      <p:sp>
        <p:nvSpPr>
          <p:cNvPr id="4" name="Rectangle 3">
            <a:extLst>
              <a:ext uri="{FF2B5EF4-FFF2-40B4-BE49-F238E27FC236}">
                <a16:creationId xmlns:a16="http://schemas.microsoft.com/office/drawing/2014/main" id="{EBE39B82-8A27-498A-A1DA-01D619C22E1F}"/>
              </a:ext>
            </a:extLst>
          </p:cNvPr>
          <p:cNvSpPr/>
          <p:nvPr/>
        </p:nvSpPr>
        <p:spPr>
          <a:xfrm>
            <a:off x="515018" y="365249"/>
            <a:ext cx="5918200" cy="19177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750"/>
              </a:spcAft>
            </a:pPr>
            <a:r>
              <a:rPr lang="en-GB" sz="1400" b="1" dirty="0">
                <a:solidFill>
                  <a:schemeClr val="tx1"/>
                </a:solidFill>
                <a:latin typeface="Arial" panose="020B0604020202020204" pitchFamily="34" charset="0"/>
                <a:ea typeface="Times New Roman" panose="02020603050405020304" pitchFamily="18" charset="0"/>
                <a:cs typeface="Arial" panose="020B0604020202020204" pitchFamily="34" charset="0"/>
              </a:rPr>
              <a:t>What is respect?</a:t>
            </a:r>
          </a:p>
          <a:p>
            <a:pPr>
              <a:spcAft>
                <a:spcPts val="0"/>
              </a:spcAft>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Respect is a positive way of treating or thinking of someone. It involves recognising their value and importance as a human being and treating them accordingly.</a:t>
            </a:r>
          </a:p>
          <a:p>
            <a:pPr>
              <a:spcAft>
                <a:spcPts val="0"/>
              </a:spcAft>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Being respectful of other people is an important value. Showing respect means demonstrating a concern for people you interact with and treating them as equals</a:t>
            </a:r>
            <a:r>
              <a:rPr lang="en-GB"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pPr algn="ctr"/>
            <a:endParaRPr lang="en-GB" sz="14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9B9A409-EA75-4269-B3C0-8F2911C53151}"/>
              </a:ext>
            </a:extLst>
          </p:cNvPr>
          <p:cNvSpPr/>
          <p:nvPr/>
        </p:nvSpPr>
        <p:spPr>
          <a:xfrm>
            <a:off x="515018" y="2328742"/>
            <a:ext cx="5918200" cy="32134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750"/>
              </a:spcAft>
            </a:pPr>
            <a:r>
              <a:rPr lang="en-GB" sz="1400" b="1" dirty="0">
                <a:solidFill>
                  <a:schemeClr val="tx1"/>
                </a:solidFill>
                <a:latin typeface="Arial" panose="020B0604020202020204" pitchFamily="34" charset="0"/>
                <a:ea typeface="Times New Roman" panose="02020603050405020304" pitchFamily="18" charset="0"/>
                <a:cs typeface="Arial" panose="020B0604020202020204" pitchFamily="34" charset="0"/>
              </a:rPr>
              <a:t>Why is respect important?</a:t>
            </a:r>
          </a:p>
          <a:p>
            <a:pPr>
              <a:spcAft>
                <a:spcPts val="0"/>
              </a:spcAft>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Receiving respect from others is important because it helps us to feel safe and to express ourselves.</a:t>
            </a:r>
            <a:endParaRPr lang="en-GB" sz="14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Being respected by important people in our lives growing up teaches us how to be respectful toward others.</a:t>
            </a:r>
          </a:p>
          <a:p>
            <a:pPr>
              <a:spcAft>
                <a:spcPts val="0"/>
              </a:spcAft>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Respect means that you accept somebody for who they are, even when they’re different from you or you don’t agree with them.</a:t>
            </a:r>
          </a:p>
          <a:p>
            <a:pPr>
              <a:spcAft>
                <a:spcPts val="0"/>
              </a:spcAft>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Respect in your relationships builds feelings of trust, safety, and wellbeing.</a:t>
            </a:r>
          </a:p>
          <a:p>
            <a:pPr>
              <a:spcAft>
                <a:spcPts val="0"/>
              </a:spcAft>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Respect doesn’t have to come naturally – it is something you learn.</a:t>
            </a:r>
          </a:p>
          <a:p>
            <a:pPr>
              <a:spcAft>
                <a:spcPts val="0"/>
              </a:spcAft>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Respect is the glue that holds your relationships together. Learn ways to be respectful and know what to do when somebody isn’t respectful toward you.</a:t>
            </a:r>
            <a:endParaRPr lang="en-GB" dirty="0"/>
          </a:p>
        </p:txBody>
      </p:sp>
      <p:sp>
        <p:nvSpPr>
          <p:cNvPr id="6" name="Rectangle 5">
            <a:extLst>
              <a:ext uri="{FF2B5EF4-FFF2-40B4-BE49-F238E27FC236}">
                <a16:creationId xmlns:a16="http://schemas.microsoft.com/office/drawing/2014/main" id="{1F4B5121-7544-41DB-A14E-81F3FCB19AEF}"/>
              </a:ext>
            </a:extLst>
          </p:cNvPr>
          <p:cNvSpPr/>
          <p:nvPr/>
        </p:nvSpPr>
        <p:spPr>
          <a:xfrm>
            <a:off x="515018" y="5588011"/>
            <a:ext cx="5918200" cy="36003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GB" sz="1400" b="1"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400" b="1" dirty="0">
                <a:solidFill>
                  <a:schemeClr val="tx1"/>
                </a:solidFill>
                <a:latin typeface="Arial" panose="020B0604020202020204" pitchFamily="34" charset="0"/>
                <a:ea typeface="Calibri" panose="020F0502020204030204" pitchFamily="34" charset="0"/>
                <a:cs typeface="Arial" panose="020B0604020202020204" pitchFamily="34" charset="0"/>
              </a:rPr>
              <a:t>The benefits of respect</a:t>
            </a:r>
            <a:endPar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285750" indent="-285750">
              <a:spcAft>
                <a:spcPts val="0"/>
              </a:spcAft>
              <a:buFont typeface="Arial" panose="020B0604020202020204" pitchFamily="34" charset="0"/>
              <a:buChar char="•"/>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Teaching respect will help ensure children do their best to address conflict in a productive way. </a:t>
            </a:r>
          </a:p>
          <a:p>
            <a:pPr marL="285750" indent="-285750">
              <a:spcAft>
                <a:spcPts val="0"/>
              </a:spcAft>
              <a:buFont typeface="Arial" panose="020B0604020202020204" pitchFamily="34" charset="0"/>
              <a:buChar char="•"/>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Teaching respect will allow children to communicate in a way that is effective and will encourage them to take responsibility for their own mistakes, and better tolerate the mistakes of others.</a:t>
            </a:r>
          </a:p>
          <a:p>
            <a:pPr marL="285750" indent="-285750">
              <a:spcAft>
                <a:spcPts val="0"/>
              </a:spcAft>
              <a:buFont typeface="Arial" panose="020B0604020202020204" pitchFamily="34" charset="0"/>
              <a:buChar char="•"/>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Showing children how to listen, not interrupt and take their turn helps them better engage conversationally with others. Listening to those around us is how we learn and grow.</a:t>
            </a:r>
          </a:p>
          <a:p>
            <a:pPr marL="285750" indent="-285750">
              <a:spcAft>
                <a:spcPts val="0"/>
              </a:spcAft>
              <a:buFont typeface="Arial" panose="020B0604020202020204" pitchFamily="34" charset="0"/>
              <a:buChar char="•"/>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Teaching children respect at an early age ensures they accept everyone for who they are.</a:t>
            </a:r>
          </a:p>
          <a:p>
            <a:pPr marL="285750" indent="-285750">
              <a:spcAft>
                <a:spcPts val="0"/>
              </a:spcAft>
              <a:buFont typeface="Arial" panose="020B0604020202020204" pitchFamily="34" charset="0"/>
              <a:buChar char="•"/>
            </a:pPr>
            <a:r>
              <a:rPr lang="en-GB" sz="1400" dirty="0">
                <a:solidFill>
                  <a:schemeClr val="tx1"/>
                </a:solidFill>
                <a:latin typeface="Arial" panose="020B0604020202020204" pitchFamily="34" charset="0"/>
                <a:ea typeface="Times New Roman" panose="02020603050405020304" pitchFamily="18" charset="0"/>
                <a:cs typeface="Arial" panose="020B0604020202020204" pitchFamily="34" charset="0"/>
              </a:rPr>
              <a:t>Teaching children good manners stems from respect. Saying a simple “please” and “thank you” can go a long way and, with practice, these gestures can become natural behaviours. By practicing manners children learn that all relationships benefit from give and take.</a:t>
            </a:r>
          </a:p>
          <a:p>
            <a:pPr>
              <a:lnSpc>
                <a:spcPct val="107000"/>
              </a:lnSpc>
              <a:spcAft>
                <a:spcPts val="800"/>
              </a:spcAft>
            </a:pPr>
            <a:endParaRPr lang="en-GB"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48002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568</TotalTime>
  <Words>1310</Words>
  <Application>Microsoft Office PowerPoint</Application>
  <PresentationFormat>A4 Paper (210x297 mm)</PresentationFormat>
  <Paragraphs>102</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Berlin Sans FB</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Vision and School Values</dc:title>
  <dc:creator>Head</dc:creator>
  <cp:lastModifiedBy>Claire Morley</cp:lastModifiedBy>
  <cp:revision>63</cp:revision>
  <dcterms:created xsi:type="dcterms:W3CDTF">2022-01-13T07:33:03Z</dcterms:created>
  <dcterms:modified xsi:type="dcterms:W3CDTF">2024-11-11T11:30:14Z</dcterms:modified>
</cp:coreProperties>
</file>