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77" r:id="rId4"/>
  </p:sldMasterIdLst>
  <p:notesMasterIdLst>
    <p:notesMasterId r:id="rId11"/>
  </p:notesMasterIdLst>
  <p:sldIdLst>
    <p:sldId id="256" r:id="rId5"/>
    <p:sldId id="261" r:id="rId6"/>
    <p:sldId id="257" r:id="rId7"/>
    <p:sldId id="258" r:id="rId8"/>
    <p:sldId id="259" r:id="rId9"/>
    <p:sldId id="260" r:id="rId10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668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91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81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71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61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52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342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733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122" algn="l" defTabSz="538781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3" y="6448040"/>
            <a:ext cx="5143500" cy="1725606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2" y="5532047"/>
            <a:ext cx="5143500" cy="893422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08122"/>
            <a:ext cx="5915025" cy="1183513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381" y="1426283"/>
            <a:ext cx="5915025" cy="488183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7491634"/>
            <a:ext cx="5914132" cy="985793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5105164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484688"/>
            <a:ext cx="5914132" cy="2169304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2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527403"/>
            <a:ext cx="5232798" cy="4323084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" y="6502498"/>
            <a:ext cx="5913239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962" y="1136524"/>
            <a:ext cx="342900" cy="8446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1269" y="3962400"/>
            <a:ext cx="342900" cy="8446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69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361177"/>
            <a:ext cx="5915025" cy="3628206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7006395"/>
            <a:ext cx="5914132" cy="1647597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2221" y="2724150"/>
            <a:ext cx="1657613" cy="832378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3199" y="3714750"/>
            <a:ext cx="1646635" cy="518459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0747" y="2724150"/>
            <a:ext cx="1651636" cy="83237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74811" y="3714750"/>
            <a:ext cx="1657572" cy="518459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03833" y="2724150"/>
            <a:ext cx="1649314" cy="83237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03833" y="3714750"/>
            <a:ext cx="1649314" cy="518459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9298" y="6207505"/>
            <a:ext cx="1653779" cy="832378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9298" y="3259178"/>
            <a:ext cx="1653779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9298" y="7039885"/>
            <a:ext cx="1653779" cy="95216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70061" y="6207505"/>
            <a:ext cx="1648421" cy="832378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70060" y="3259178"/>
            <a:ext cx="1648421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69300" y="7039883"/>
            <a:ext cx="1650604" cy="95216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89932" y="6207505"/>
            <a:ext cx="1649314" cy="832378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89931" y="3259178"/>
            <a:ext cx="1649314" cy="2201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89861" y="7039881"/>
            <a:ext cx="1651499" cy="95216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3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0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0674" y="6448040"/>
            <a:ext cx="5143500" cy="1725606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0674" y="5532046"/>
            <a:ext cx="5143500" cy="89241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8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00" y="2637014"/>
            <a:ext cx="2826684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4910" y="2637014"/>
            <a:ext cx="2831603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00" y="2428347"/>
            <a:ext cx="2826684" cy="1190095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" y="3618442"/>
            <a:ext cx="2826684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4910" y="2428347"/>
            <a:ext cx="2832496" cy="119009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4910" y="3618442"/>
            <a:ext cx="2832496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1" y="2971800"/>
            <a:ext cx="2054264" cy="550562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01" y="2971800"/>
            <a:ext cx="2054264" cy="550562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00" y="2637014"/>
            <a:ext cx="5756513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64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3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sforsavingearth.org/" TargetMode="External"/><Relationship Id="rId5" Type="http://schemas.openxmlformats.org/officeDocument/2006/relationships/hyperlink" Target="http://www.ecofriendlykids.co.uk/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l="9091" t="3462" b="19929"/>
          <a:stretch/>
        </p:blipFill>
        <p:spPr>
          <a:xfrm rot="10800000">
            <a:off x="0" y="0"/>
            <a:ext cx="6858000" cy="9864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9759" y="489037"/>
            <a:ext cx="4778476" cy="401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451" b="1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Frozen In Time</a:t>
            </a:r>
            <a:endParaRPr lang="en-GB" sz="787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GB" sz="60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757" y="8009294"/>
            <a:ext cx="2571750" cy="1293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1" b="1" kern="1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Year 6</a:t>
            </a:r>
          </a:p>
          <a:p>
            <a:pPr algn="ctr"/>
            <a:r>
              <a:rPr lang="en-GB" sz="3601" b="1" kern="1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Autumn Term</a:t>
            </a:r>
            <a:endParaRPr lang="en-GB" sz="1350" kern="1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GB" sz="60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3074" name="Picture 2" descr="File:Antarctica.pn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8" y="4232851"/>
            <a:ext cx="4914895" cy="40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6B0A5-CEA7-4B87-A8A2-C8C17DF4891A}"/>
              </a:ext>
            </a:extLst>
          </p:cNvPr>
          <p:cNvSpPr/>
          <p:nvPr/>
        </p:nvSpPr>
        <p:spPr>
          <a:xfrm>
            <a:off x="531628" y="1756883"/>
            <a:ext cx="58842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iller" panose="04020404031007020602" pitchFamily="82" charset="0"/>
              </a:rPr>
              <a:t>Antarctica is the highest, driest, coldest and windiest continent on Earth.</a:t>
            </a:r>
          </a:p>
          <a:p>
            <a:r>
              <a:rPr lang="en-US" sz="2400" dirty="0">
                <a:latin typeface="Chiller" panose="04020404031007020602" pitchFamily="82" charset="0"/>
              </a:rPr>
              <a:t>Antarctica covers 14.2 million km² (5.5 million square miles).</a:t>
            </a:r>
          </a:p>
          <a:p>
            <a:r>
              <a:rPr lang="en-US" sz="2400" dirty="0">
                <a:latin typeface="Chiller" panose="04020404031007020602" pitchFamily="82" charset="0"/>
              </a:rPr>
              <a:t>The Antarctic ice sheet is the largest ice store on earth.</a:t>
            </a:r>
          </a:p>
          <a:p>
            <a:r>
              <a:rPr lang="en-US" sz="2400" dirty="0">
                <a:latin typeface="Chiller" panose="04020404031007020602" pitchFamily="82" charset="0"/>
              </a:rPr>
              <a:t>Area: 5.4 million square mile (14 million </a:t>
            </a:r>
            <a:r>
              <a:rPr lang="en-US" sz="2400" dirty="0" err="1">
                <a:latin typeface="Chiller" panose="04020404031007020602" pitchFamily="82" charset="0"/>
              </a:rPr>
              <a:t>kilometres</a:t>
            </a:r>
            <a:r>
              <a:rPr lang="en-US" sz="2400" dirty="0">
                <a:latin typeface="Chiller" panose="04020404031007020602" pitchFamily="82" charset="0"/>
              </a:rPr>
              <a:t>)</a:t>
            </a:r>
          </a:p>
          <a:p>
            <a:r>
              <a:rPr lang="en-US" sz="2400" dirty="0">
                <a:latin typeface="Chiller" panose="04020404031007020602" pitchFamily="82" charset="0"/>
              </a:rPr>
              <a:t>Mass: 7.2 million cubic miles (30 million cubic metres)</a:t>
            </a:r>
          </a:p>
          <a:p>
            <a:r>
              <a:rPr lang="en-US" sz="2400" dirty="0">
                <a:latin typeface="Chiller" panose="04020404031007020602" pitchFamily="82" charset="0"/>
              </a:rPr>
              <a:t>Maximum depth: 15,669 feet (4776 metres)</a:t>
            </a:r>
          </a:p>
          <a:p>
            <a:r>
              <a:rPr lang="en-US" sz="2400" dirty="0">
                <a:latin typeface="Chiller" panose="04020404031007020602" pitchFamily="82" charset="0"/>
              </a:rPr>
              <a:t>Average depth: 7000 feet (2160 metres)</a:t>
            </a:r>
          </a:p>
          <a:p>
            <a:r>
              <a:rPr lang="en-US" sz="2400" dirty="0">
                <a:latin typeface="Chiller" panose="04020404031007020602" pitchFamily="82" charset="0"/>
              </a:rPr>
              <a:t>Covers roughly 98% of Antarctica</a:t>
            </a:r>
          </a:p>
          <a:p>
            <a:r>
              <a:rPr lang="en-US" sz="2400" dirty="0">
                <a:latin typeface="Chiller" panose="04020404031007020602" pitchFamily="82" charset="0"/>
              </a:rPr>
              <a:t>Contains 90% of the ice on earth</a:t>
            </a:r>
          </a:p>
          <a:p>
            <a:r>
              <a:rPr lang="en-US" sz="2400" dirty="0">
                <a:latin typeface="Chiller" panose="04020404031007020602" pitchFamily="82" charset="0"/>
              </a:rPr>
              <a:t>Contains 70% of the world’s freshwater</a:t>
            </a:r>
            <a:endParaRPr lang="en-US" sz="2800" b="0" i="0" dirty="0">
              <a:effectLst/>
              <a:latin typeface="Chiller" panose="04020404031007020602" pitchFamily="82" charset="0"/>
            </a:endParaRPr>
          </a:p>
        </p:txBody>
      </p:sp>
      <p:pic>
        <p:nvPicPr>
          <p:cNvPr id="4" name="Picture 6" descr="Transparent Icicles Clipart">
            <a:extLst>
              <a:ext uri="{FF2B5EF4-FFF2-40B4-BE49-F238E27FC236}">
                <a16:creationId xmlns:a16="http://schemas.microsoft.com/office/drawing/2014/main" id="{57F24EAB-460B-4461-9371-7B708853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0406" cy="3327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ctica: The Vanishing North, Sebastian Copeland - THE FENCE ...">
            <a:extLst>
              <a:ext uri="{FF2B5EF4-FFF2-40B4-BE49-F238E27FC236}">
                <a16:creationId xmlns:a16="http://schemas.microsoft.com/office/drawing/2014/main" id="{2952F406-9A14-4F35-91A7-2DA55EC1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" y="6088045"/>
            <a:ext cx="5582094" cy="32677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0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ansparent Icicles Clipart">
            <a:extLst>
              <a:ext uri="{FF2B5EF4-FFF2-40B4-BE49-F238E27FC236}">
                <a16:creationId xmlns:a16="http://schemas.microsoft.com/office/drawing/2014/main" id="{8A15E020-89C9-43A1-9E98-4D3A87D1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0406" cy="3327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995" y="1261366"/>
            <a:ext cx="6039573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will we be learning in each subject?</a:t>
            </a:r>
            <a:endParaRPr lang="en-US" b="1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English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use our French trip and work on polar exploration as inspiration for a range of writing. 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science,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we will be learning about evolution and inheritance as well as how living things adapt to their environment. 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lvl="0"/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Computing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be exploring creating websites and using </a:t>
            </a:r>
            <a:r>
              <a:rPr lang="en-US" sz="2400" kern="1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microbits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in programming. </a:t>
            </a: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PE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lessons we will be creating a dance routine, and developing our gymnastics skills. Games sessions will focus on invasion games.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art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create 3D sculptures, inspired by the artist </a:t>
            </a:r>
            <a:r>
              <a:rPr lang="en-US" sz="2400" kern="1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Lubania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</a:t>
            </a:r>
            <a:r>
              <a:rPr lang="en-US" sz="2400" kern="1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Himid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 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DT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be building complex LEGO models, as well as making soup. 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geography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be investigating global biomes, global warming, climate change and studying mountains.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RE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be learning about Christianity and different views on eternal life.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French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, we will be following the Kapow </a:t>
            </a:r>
            <a:r>
              <a:rPr lang="en-US" sz="2400" kern="140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programme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and learning about French sports and the Olympics. 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>
              <a:spcAft>
                <a:spcPts val="750"/>
              </a:spcAft>
            </a:pP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 </a:t>
            </a:r>
            <a:r>
              <a:rPr lang="en-US" sz="2400" kern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Music,</a:t>
            </a:r>
            <a:r>
              <a:rPr lang="en-US" sz="2400" kern="14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we will be exploring soul and pop music, improving our singing, improvising and composing skills.</a:t>
            </a:r>
            <a:endParaRPr lang="en-US" sz="1100" kern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parent Icicles Clipart">
            <a:extLst>
              <a:ext uri="{FF2B5EF4-FFF2-40B4-BE49-F238E27FC236}">
                <a16:creationId xmlns:a16="http://schemas.microsoft.com/office/drawing/2014/main" id="{D642C991-8C78-41DD-90BF-CF403C9E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0406" cy="3327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995" y="1671384"/>
            <a:ext cx="5922335" cy="739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This term, we shall experience…</a:t>
            </a:r>
            <a:endParaRPr lang="en-US" sz="1200" b="1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0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Soup making </a:t>
            </a:r>
            <a:r>
              <a:rPr lang="en-US" sz="16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- Cooking 	£0.50</a:t>
            </a: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0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An Antarctic Survival Day </a:t>
            </a:r>
            <a:r>
              <a:rPr lang="en-US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(</a:t>
            </a:r>
            <a:r>
              <a:rPr lang="en-US" sz="14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including climbing wall)  £8</a:t>
            </a:r>
            <a:r>
              <a:rPr lang="en-US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.50 approximately</a:t>
            </a:r>
            <a:endParaRPr lang="en-US" sz="1200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algn="r"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	</a:t>
            </a:r>
            <a:endParaRPr lang="en-US" sz="700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Key dates for your diaries...</a:t>
            </a: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0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France residential: 15th — 19th September</a:t>
            </a: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0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Bikeability: 8th — 26</a:t>
            </a:r>
            <a:r>
              <a:rPr lang="en-US" sz="2000" kern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</a:t>
            </a:r>
            <a:r>
              <a:rPr lang="en-US" sz="20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September</a:t>
            </a: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r>
              <a:rPr lang="en-US" sz="20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So</a:t>
            </a:r>
            <a:r>
              <a:rPr lang="en-US" sz="2400" b="1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me of the questions we hope to answer this term are…</a:t>
            </a: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endParaRPr lang="en-US" sz="2400" b="1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>
              <a:lnSpc>
                <a:spcPct val="114000"/>
              </a:lnSpc>
              <a:spcAft>
                <a:spcPts val="750"/>
              </a:spcAft>
              <a:tabLst>
                <a:tab pos="20575" algn="l"/>
              </a:tabLst>
            </a:pPr>
            <a:endParaRPr lang="en-US" sz="1050" kern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indent="21432" algn="r">
              <a:lnSpc>
                <a:spcPct val="150000"/>
              </a:lnSpc>
            </a:pPr>
            <a:r>
              <a:rPr lang="en-US" sz="22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How is the climate in Alaska different/similar to the UK?</a:t>
            </a:r>
          </a:p>
          <a:p>
            <a:pPr indent="21432" algn="r">
              <a:lnSpc>
                <a:spcPct val="150000"/>
              </a:lnSpc>
            </a:pPr>
            <a:r>
              <a:rPr lang="en-US" sz="22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Where are the world’s highest mountains?</a:t>
            </a:r>
          </a:p>
          <a:p>
            <a:pPr indent="21432" algn="r">
              <a:lnSpc>
                <a:spcPct val="150000"/>
              </a:lnSpc>
            </a:pPr>
            <a:r>
              <a:rPr lang="en-US" sz="22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were the achievements of famous polar explorers? </a:t>
            </a:r>
          </a:p>
          <a:p>
            <a:pPr indent="21432" algn="r">
              <a:lnSpc>
                <a:spcPct val="150000"/>
              </a:lnSpc>
            </a:pPr>
            <a:r>
              <a:rPr lang="en-US" sz="22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How do modern day mountaineers survive in  hazardous conditions?</a:t>
            </a:r>
          </a:p>
          <a:p>
            <a:pPr indent="21432" algn="r">
              <a:lnSpc>
                <a:spcPct val="150000"/>
              </a:lnSpc>
              <a:spcAft>
                <a:spcPts val="750"/>
              </a:spcAft>
            </a:pPr>
            <a:r>
              <a:rPr lang="en-US" sz="2200" kern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What is the impact of global warming on polar regions?</a:t>
            </a:r>
          </a:p>
          <a:p>
            <a:pPr algn="r"/>
            <a:r>
              <a:rPr lang="en-US" sz="900" kern="1400" dirty="0">
                <a:latin typeface="Chiller" panose="04020404031007020602" pitchFamily="82" charset="0"/>
              </a:rPr>
              <a:t> </a:t>
            </a:r>
          </a:p>
        </p:txBody>
      </p:sp>
      <p:pic>
        <p:nvPicPr>
          <p:cNvPr id="2058" name="Picture 10" descr="Antarctica Fact File, What is it like in Antarctica, Antarctic environment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66" y="2207913"/>
            <a:ext cx="3474978" cy="34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0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Transparent Icicles Clipart">
            <a:extLst>
              <a:ext uri="{FF2B5EF4-FFF2-40B4-BE49-F238E27FC236}">
                <a16:creationId xmlns:a16="http://schemas.microsoft.com/office/drawing/2014/main" id="{0F25EBB3-42BB-4D99-813C-CF0B3263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0406" cy="3327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 World Wide Web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4" y="3170394"/>
            <a:ext cx="879797" cy="732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895" y="1564878"/>
            <a:ext cx="2810916" cy="221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14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Join in with the learning at home...</a:t>
            </a:r>
            <a:endParaRPr lang="en-US" sz="1600" kern="14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601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5024" y="2048599"/>
            <a:ext cx="3113989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8" indent="-171458">
              <a:lnSpc>
                <a:spcPct val="150000"/>
              </a:lnSpc>
            </a:pPr>
            <a:r>
              <a:rPr lang="en-US" sz="2700" b="1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Why don’t you watch…?</a:t>
            </a:r>
            <a:endParaRPr lang="en-US" sz="826" kern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marL="270009" indent="-270009">
              <a:lnSpc>
                <a:spcPct val="150000"/>
              </a:lnSpc>
            </a:pPr>
            <a:r>
              <a:rPr lang="en-US" sz="826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· </a:t>
            </a:r>
            <a:r>
              <a:rPr lang="en-US" sz="2400" b="1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Life in the Freezer</a:t>
            </a:r>
            <a:endParaRPr lang="en-US" sz="826" b="1" kern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marL="270009" indent="-270009">
              <a:lnSpc>
                <a:spcPct val="150000"/>
              </a:lnSpc>
            </a:pPr>
            <a:r>
              <a:rPr lang="en-US" sz="826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· </a:t>
            </a:r>
            <a:r>
              <a:rPr lang="en-US" sz="2400" b="1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Alaska: Earth’s Frozen Kingdom</a:t>
            </a:r>
            <a:endParaRPr lang="en-US" sz="826" b="1" kern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marL="270009" indent="-270009">
              <a:lnSpc>
                <a:spcPct val="150000"/>
              </a:lnSpc>
              <a:spcAft>
                <a:spcPts val="750"/>
              </a:spcAft>
            </a:pPr>
            <a:r>
              <a:rPr lang="en-US" sz="826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·</a:t>
            </a:r>
            <a:r>
              <a:rPr lang="en-US" sz="826" b="1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 </a:t>
            </a:r>
            <a:r>
              <a:rPr lang="en-US" sz="2400" b="1" kern="1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Planet Earth</a:t>
            </a:r>
            <a:endParaRPr lang="en-US" sz="601" kern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349" y="4105819"/>
            <a:ext cx="293952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8" indent="-171458"/>
            <a:r>
              <a:rPr lang="en-US" sz="2100" b="1" u="sng" kern="1400" dirty="0">
                <a:latin typeface="Chiller" panose="04020404031007020602" pitchFamily="82" charset="0"/>
              </a:rPr>
              <a:t>Why don’t you look online at…?</a:t>
            </a:r>
            <a:endParaRPr lang="en-US" sz="750" kern="1400" dirty="0">
              <a:latin typeface="Chiller" panose="04020404031007020602" pitchFamily="82" charset="0"/>
            </a:endParaRPr>
          </a:p>
          <a:p>
            <a:pPr marL="270009" indent="-270009"/>
            <a:r>
              <a:rPr lang="en-US" sz="750" kern="1400" dirty="0">
                <a:latin typeface="Chiller" panose="04020404031007020602" pitchFamily="82" charset="0"/>
              </a:rPr>
              <a:t>· </a:t>
            </a:r>
            <a:r>
              <a:rPr lang="en-US" sz="1800" u="sng" kern="1400" dirty="0">
                <a:latin typeface="Chiller" panose="04020404031007020602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http://www.ecofriendlykids.co.uk/</a:t>
            </a:r>
            <a:r>
              <a:rPr lang="en-US" sz="1800" kern="1400" dirty="0">
                <a:latin typeface="Chiller" panose="04020404031007020602" pitchFamily="82" charset="0"/>
              </a:rPr>
              <a:t> </a:t>
            </a:r>
            <a:endParaRPr lang="en-US" sz="750" kern="1400" dirty="0">
              <a:latin typeface="Chiller" panose="04020404031007020602" pitchFamily="82" charset="0"/>
            </a:endParaRPr>
          </a:p>
          <a:p>
            <a:pPr marL="270009" indent="-270009"/>
            <a:r>
              <a:rPr lang="en-US" sz="750" kern="1400" dirty="0">
                <a:latin typeface="Chiller" panose="04020404031007020602" pitchFamily="82" charset="0"/>
              </a:rPr>
              <a:t>· </a:t>
            </a:r>
            <a:r>
              <a:rPr lang="en-US" u="sng" kern="1400" dirty="0">
                <a:latin typeface="Chiller" panose="04020404031007020602" pitchFamily="82" charset="0"/>
              </a:rPr>
              <a:t>https://www.bbc.co.uk/teach/school-radio/articles/zr6992p</a:t>
            </a:r>
          </a:p>
          <a:p>
            <a:pPr marL="270009" indent="-270009"/>
            <a:r>
              <a:rPr lang="en-US" sz="750" kern="1400" dirty="0">
                <a:latin typeface="Chiller" panose="04020404031007020602" pitchFamily="82" charset="0"/>
              </a:rPr>
              <a:t>· </a:t>
            </a:r>
            <a:r>
              <a:rPr lang="en-US" sz="1800" u="sng" kern="1400" dirty="0">
                <a:latin typeface="Chiller" panose="04020404031007020602" pitchFamily="8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http://www.kidsforsavingearth.org/</a:t>
            </a:r>
            <a:endParaRPr lang="en-US" sz="601" kern="1400" dirty="0"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275" y="6057085"/>
            <a:ext cx="30681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Why don’t you read…?</a:t>
            </a:r>
            <a:endParaRPr lang="en-US" sz="900" kern="1400" dirty="0">
              <a:solidFill>
                <a:schemeClr val="tx1">
                  <a:lumMod val="95000"/>
                </a:schemeClr>
              </a:solidFill>
              <a:latin typeface="Chiller" panose="04020404031007020602" pitchFamily="82" charset="0"/>
            </a:endParaRPr>
          </a:p>
          <a:p>
            <a:pPr marL="270009" indent="-270009">
              <a:lnSpc>
                <a:spcPct val="150000"/>
              </a:lnSpc>
            </a:pPr>
            <a:r>
              <a:rPr lang="en-US" sz="8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· </a:t>
            </a:r>
            <a:r>
              <a:rPr lang="en-US" sz="2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‘You can Save the Planet’ by Rich Hough</a:t>
            </a:r>
          </a:p>
          <a:p>
            <a:pPr marL="270009" indent="-270009">
              <a:lnSpc>
                <a:spcPct val="150000"/>
              </a:lnSpc>
            </a:pPr>
            <a:r>
              <a:rPr lang="en-US" sz="2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· ‘Why are the ice caps melting?: The Dangers of Global Warming’ by Anne F. Rockwell</a:t>
            </a:r>
          </a:p>
          <a:p>
            <a:r>
              <a:rPr lang="en-US" sz="2000" kern="1400" dirty="0">
                <a:solidFill>
                  <a:srgbClr val="000000"/>
                </a:solidFill>
                <a:latin typeface="Chiller" panose="04020404031007020602" pitchFamily="82" charset="0"/>
              </a:rPr>
              <a:t> </a:t>
            </a:r>
          </a:p>
        </p:txBody>
      </p:sp>
      <p:pic>
        <p:nvPicPr>
          <p:cNvPr id="4100" name="Picture 4" descr="https://images-na.ssl-images-amazon.com/images/I/51vItI2MgxL._SX352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71" y="5148175"/>
            <a:ext cx="3059938" cy="43133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1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ooth Museum of Natural History | Dyke Road | My Brighton and H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70" y="7545339"/>
            <a:ext cx="3011856" cy="20457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5210" y="8196726"/>
            <a:ext cx="2703376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9" indent="-270009" algn="r">
              <a:lnSpc>
                <a:spcPct val="150000"/>
              </a:lnSpc>
              <a:spcAft>
                <a:spcPts val="750"/>
              </a:spcAft>
            </a:pPr>
            <a:r>
              <a:rPr lang="en-US" sz="826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 </a:t>
            </a:r>
            <a:r>
              <a:rPr lang="en-US" sz="3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The Booth Museum, Brighton</a:t>
            </a:r>
            <a:endParaRPr lang="en-US" sz="1051" kern="1400" dirty="0">
              <a:solidFill>
                <a:schemeClr val="tx1">
                  <a:lumMod val="95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5122" name="Picture 2" descr="Eden Project — Common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09274"/>
            <a:ext cx="4771022" cy="23855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91360" y="2767277"/>
            <a:ext cx="22091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9" indent="-270009">
              <a:lnSpc>
                <a:spcPct val="150000"/>
              </a:lnSpc>
            </a:pPr>
            <a:r>
              <a:rPr lang="en-US" sz="7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 </a:t>
            </a:r>
            <a:r>
              <a:rPr lang="en-US" sz="3200" kern="1400" dirty="0">
                <a:latin typeface="Chiller" panose="04020404031007020602" pitchFamily="82" charset="0"/>
              </a:rPr>
              <a:t>The Eden Project.</a:t>
            </a:r>
            <a:endParaRPr lang="en-US" sz="1100" kern="1400" dirty="0">
              <a:latin typeface="Chiller" panose="040204040310070206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313" y="4080427"/>
            <a:ext cx="3986989" cy="1027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50" b="1" kern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Why don’t you visit…?</a:t>
            </a:r>
            <a:endParaRPr lang="en-US" sz="1501" b="1" kern="1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7424" y="5042176"/>
            <a:ext cx="2364746" cy="211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9" indent="-270009">
              <a:lnSpc>
                <a:spcPct val="150000"/>
              </a:lnSpc>
            </a:pPr>
            <a:r>
              <a:rPr lang="en-US" sz="601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· </a:t>
            </a:r>
            <a:r>
              <a:rPr lang="en-US" sz="3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The Natural</a:t>
            </a:r>
          </a:p>
          <a:p>
            <a:pPr marL="270009" indent="-270009">
              <a:lnSpc>
                <a:spcPct val="150000"/>
              </a:lnSpc>
            </a:pPr>
            <a:r>
              <a:rPr lang="en-US" sz="3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History Museum,</a:t>
            </a:r>
          </a:p>
          <a:p>
            <a:pPr marL="270009" indent="-270009">
              <a:lnSpc>
                <a:spcPct val="150000"/>
              </a:lnSpc>
            </a:pPr>
            <a:r>
              <a:rPr lang="en-US" sz="3000" kern="1400" dirty="0">
                <a:solidFill>
                  <a:schemeClr val="tx1">
                    <a:lumMod val="95000"/>
                  </a:schemeClr>
                </a:solidFill>
                <a:latin typeface="Chiller" panose="04020404031007020602" pitchFamily="82" charset="0"/>
              </a:rPr>
              <a:t>London</a:t>
            </a:r>
            <a:endParaRPr lang="en-US" sz="1051" kern="1400" dirty="0">
              <a:solidFill>
                <a:schemeClr val="tx1">
                  <a:lumMod val="95000"/>
                </a:schemeClr>
              </a:solidFill>
              <a:latin typeface="Chiller" panose="04020404031007020602" pitchFamily="82" charset="0"/>
            </a:endParaRPr>
          </a:p>
        </p:txBody>
      </p:sp>
      <p:pic>
        <p:nvPicPr>
          <p:cNvPr id="1026" name="Picture 2" descr="Record-breaking visitor numbers for the Natural History Museum in London  and Dippy on Tour | Natural History Museum">
            <a:extLst>
              <a:ext uri="{FF2B5EF4-FFF2-40B4-BE49-F238E27FC236}">
                <a16:creationId xmlns:a16="http://schemas.microsoft.com/office/drawing/2014/main" id="{28363B3D-4F97-4168-B16B-AE0F37D0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156834"/>
            <a:ext cx="2703376" cy="27033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ransparent Icicles Clipart">
            <a:extLst>
              <a:ext uri="{FF2B5EF4-FFF2-40B4-BE49-F238E27FC236}">
                <a16:creationId xmlns:a16="http://schemas.microsoft.com/office/drawing/2014/main" id="{556D330A-455F-4B5E-9EB5-AC56AE98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0406" cy="33279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1294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16c05727-aa75-4e4a-9b5f-8a80a1165891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0</TotalTime>
  <Words>551</Words>
  <Application>Microsoft Office PowerPoint</Application>
  <PresentationFormat>A4 Paper (210x297 mm)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Chiller</vt:lpstr>
      <vt:lpstr>Corbel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2022-02-02T13:20:41Z</dcterms:created>
  <dcterms:modified xsi:type="dcterms:W3CDTF">2025-06-26T12:37:26Z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