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1" r:id="rId3"/>
    <p:sldId id="258" r:id="rId4"/>
    <p:sldId id="257" r:id="rId5"/>
    <p:sldId id="259" r:id="rId6"/>
    <p:sldId id="260" r:id="rId7"/>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0605"/>
    <a:srgbClr val="FFFCEA"/>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945" autoAdjust="0"/>
    <p:restoredTop sz="94660"/>
  </p:normalViewPr>
  <p:slideViewPr>
    <p:cSldViewPr snapToGrid="0">
      <p:cViewPr>
        <p:scale>
          <a:sx n="100" d="100"/>
          <a:sy n="100" d="100"/>
        </p:scale>
        <p:origin x="89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AE0231-91CE-46B4-8D6D-58CABAB3BEF2}" type="datetimeFigureOut">
              <a:rPr lang="en-GB" smtClean="0"/>
              <a:t>30/06/2025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7922691-4A67-48C9-80EF-9238C41122B3}" type="slidenum">
              <a:rPr lang="en-GB" smtClean="0"/>
              <a:t>‹#›</a:t>
            </a:fld>
            <a:endParaRPr lang="en-GB" dirty="0"/>
          </a:p>
        </p:txBody>
      </p:sp>
    </p:spTree>
    <p:extLst>
      <p:ext uri="{BB962C8B-B14F-4D97-AF65-F5344CB8AC3E}">
        <p14:creationId xmlns:p14="http://schemas.microsoft.com/office/powerpoint/2010/main" val="3999380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AE0231-91CE-46B4-8D6D-58CABAB3BEF2}" type="datetimeFigureOut">
              <a:rPr lang="en-GB" smtClean="0"/>
              <a:t>30/06/2025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7922691-4A67-48C9-80EF-9238C41122B3}" type="slidenum">
              <a:rPr lang="en-GB" smtClean="0"/>
              <a:t>‹#›</a:t>
            </a:fld>
            <a:endParaRPr lang="en-GB" dirty="0"/>
          </a:p>
        </p:txBody>
      </p:sp>
    </p:spTree>
    <p:extLst>
      <p:ext uri="{BB962C8B-B14F-4D97-AF65-F5344CB8AC3E}">
        <p14:creationId xmlns:p14="http://schemas.microsoft.com/office/powerpoint/2010/main" val="2290175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AE0231-91CE-46B4-8D6D-58CABAB3BEF2}" type="datetimeFigureOut">
              <a:rPr lang="en-GB" smtClean="0"/>
              <a:t>30/06/2025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7922691-4A67-48C9-80EF-9238C41122B3}" type="slidenum">
              <a:rPr lang="en-GB" smtClean="0"/>
              <a:t>‹#›</a:t>
            </a:fld>
            <a:endParaRPr lang="en-GB" dirty="0"/>
          </a:p>
        </p:txBody>
      </p:sp>
    </p:spTree>
    <p:extLst>
      <p:ext uri="{BB962C8B-B14F-4D97-AF65-F5344CB8AC3E}">
        <p14:creationId xmlns:p14="http://schemas.microsoft.com/office/powerpoint/2010/main" val="678136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AE0231-91CE-46B4-8D6D-58CABAB3BEF2}" type="datetimeFigureOut">
              <a:rPr lang="en-GB" smtClean="0"/>
              <a:t>30/06/2025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7922691-4A67-48C9-80EF-9238C41122B3}" type="slidenum">
              <a:rPr lang="en-GB" smtClean="0"/>
              <a:t>‹#›</a:t>
            </a:fld>
            <a:endParaRPr lang="en-GB" dirty="0"/>
          </a:p>
        </p:txBody>
      </p:sp>
    </p:spTree>
    <p:extLst>
      <p:ext uri="{BB962C8B-B14F-4D97-AF65-F5344CB8AC3E}">
        <p14:creationId xmlns:p14="http://schemas.microsoft.com/office/powerpoint/2010/main" val="1578105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AE0231-91CE-46B4-8D6D-58CABAB3BEF2}" type="datetimeFigureOut">
              <a:rPr lang="en-GB" smtClean="0"/>
              <a:t>30/06/2025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7922691-4A67-48C9-80EF-9238C41122B3}" type="slidenum">
              <a:rPr lang="en-GB" smtClean="0"/>
              <a:t>‹#›</a:t>
            </a:fld>
            <a:endParaRPr lang="en-GB" dirty="0"/>
          </a:p>
        </p:txBody>
      </p:sp>
    </p:spTree>
    <p:extLst>
      <p:ext uri="{BB962C8B-B14F-4D97-AF65-F5344CB8AC3E}">
        <p14:creationId xmlns:p14="http://schemas.microsoft.com/office/powerpoint/2010/main" val="3035639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AE0231-91CE-46B4-8D6D-58CABAB3BEF2}" type="datetimeFigureOut">
              <a:rPr lang="en-GB" smtClean="0"/>
              <a:t>30/06/2025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7922691-4A67-48C9-80EF-9238C41122B3}" type="slidenum">
              <a:rPr lang="en-GB" smtClean="0"/>
              <a:t>‹#›</a:t>
            </a:fld>
            <a:endParaRPr lang="en-GB" dirty="0"/>
          </a:p>
        </p:txBody>
      </p:sp>
    </p:spTree>
    <p:extLst>
      <p:ext uri="{BB962C8B-B14F-4D97-AF65-F5344CB8AC3E}">
        <p14:creationId xmlns:p14="http://schemas.microsoft.com/office/powerpoint/2010/main" val="1054246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AE0231-91CE-46B4-8D6D-58CABAB3BEF2}" type="datetimeFigureOut">
              <a:rPr lang="en-GB" smtClean="0"/>
              <a:t>30/06/2025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87922691-4A67-48C9-80EF-9238C41122B3}" type="slidenum">
              <a:rPr lang="en-GB" smtClean="0"/>
              <a:t>‹#›</a:t>
            </a:fld>
            <a:endParaRPr lang="en-GB" dirty="0"/>
          </a:p>
        </p:txBody>
      </p:sp>
    </p:spTree>
    <p:extLst>
      <p:ext uri="{BB962C8B-B14F-4D97-AF65-F5344CB8AC3E}">
        <p14:creationId xmlns:p14="http://schemas.microsoft.com/office/powerpoint/2010/main" val="290623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AE0231-91CE-46B4-8D6D-58CABAB3BEF2}" type="datetimeFigureOut">
              <a:rPr lang="en-GB" smtClean="0"/>
              <a:t>30/06/2025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7922691-4A67-48C9-80EF-9238C41122B3}" type="slidenum">
              <a:rPr lang="en-GB" smtClean="0"/>
              <a:t>‹#›</a:t>
            </a:fld>
            <a:endParaRPr lang="en-GB" dirty="0"/>
          </a:p>
        </p:txBody>
      </p:sp>
    </p:spTree>
    <p:extLst>
      <p:ext uri="{BB962C8B-B14F-4D97-AF65-F5344CB8AC3E}">
        <p14:creationId xmlns:p14="http://schemas.microsoft.com/office/powerpoint/2010/main" val="2195052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AE0231-91CE-46B4-8D6D-58CABAB3BEF2}" type="datetimeFigureOut">
              <a:rPr lang="en-GB" smtClean="0"/>
              <a:t>30/06/2025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87922691-4A67-48C9-80EF-9238C41122B3}" type="slidenum">
              <a:rPr lang="en-GB" smtClean="0"/>
              <a:t>‹#›</a:t>
            </a:fld>
            <a:endParaRPr lang="en-GB" dirty="0"/>
          </a:p>
        </p:txBody>
      </p:sp>
    </p:spTree>
    <p:extLst>
      <p:ext uri="{BB962C8B-B14F-4D97-AF65-F5344CB8AC3E}">
        <p14:creationId xmlns:p14="http://schemas.microsoft.com/office/powerpoint/2010/main" val="3448251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5AE0231-91CE-46B4-8D6D-58CABAB3BEF2}" type="datetimeFigureOut">
              <a:rPr lang="en-GB" smtClean="0"/>
              <a:t>30/06/2025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7922691-4A67-48C9-80EF-9238C41122B3}" type="slidenum">
              <a:rPr lang="en-GB" smtClean="0"/>
              <a:t>‹#›</a:t>
            </a:fld>
            <a:endParaRPr lang="en-GB" dirty="0"/>
          </a:p>
        </p:txBody>
      </p:sp>
    </p:spTree>
    <p:extLst>
      <p:ext uri="{BB962C8B-B14F-4D97-AF65-F5344CB8AC3E}">
        <p14:creationId xmlns:p14="http://schemas.microsoft.com/office/powerpoint/2010/main" val="2776507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5AE0231-91CE-46B4-8D6D-58CABAB3BEF2}" type="datetimeFigureOut">
              <a:rPr lang="en-GB" smtClean="0"/>
              <a:t>30/06/2025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7922691-4A67-48C9-80EF-9238C41122B3}" type="slidenum">
              <a:rPr lang="en-GB" smtClean="0"/>
              <a:t>‹#›</a:t>
            </a:fld>
            <a:endParaRPr lang="en-GB" dirty="0"/>
          </a:p>
        </p:txBody>
      </p:sp>
    </p:spTree>
    <p:extLst>
      <p:ext uri="{BB962C8B-B14F-4D97-AF65-F5344CB8AC3E}">
        <p14:creationId xmlns:p14="http://schemas.microsoft.com/office/powerpoint/2010/main" val="53314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F5AE0231-91CE-46B4-8D6D-58CABAB3BEF2}" type="datetimeFigureOut">
              <a:rPr lang="en-GB" smtClean="0"/>
              <a:t>30/06/2025</a:t>
            </a:fld>
            <a:endParaRPr lang="en-GB" dirty="0"/>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87922691-4A67-48C9-80EF-9238C41122B3}" type="slidenum">
              <a:rPr lang="en-GB" smtClean="0"/>
              <a:t>‹#›</a:t>
            </a:fld>
            <a:endParaRPr lang="en-GB" dirty="0"/>
          </a:p>
        </p:txBody>
      </p:sp>
    </p:spTree>
    <p:extLst>
      <p:ext uri="{BB962C8B-B14F-4D97-AF65-F5344CB8AC3E}">
        <p14:creationId xmlns:p14="http://schemas.microsoft.com/office/powerpoint/2010/main" val="9632316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www.topmarks.co.uk/Interactive.aspx?cat=107" TargetMode="External"/><Relationship Id="rId7"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8.png"/><Relationship Id="rId4" Type="http://schemas.openxmlformats.org/officeDocument/2006/relationships/hyperlink" Target="http://resources.woodlands-junior.kent.sch.uk/homework/Tudor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639328" y="282653"/>
            <a:ext cx="5409198" cy="3746025"/>
          </a:xfrm>
          <a:prstGeom prst="rect">
            <a:avLst/>
          </a:prstGeom>
        </p:spPr>
        <p:txBody>
          <a:bodyPr wrap="square">
            <a:spAutoFit/>
          </a:bodyPr>
          <a:lstStyle/>
          <a:p>
            <a:pPr algn="ctr">
              <a:spcAft>
                <a:spcPts val="813"/>
              </a:spcAft>
            </a:pPr>
            <a:r>
              <a:rPr lang="en-US" sz="11213" b="1" kern="1400" dirty="0">
                <a:solidFill>
                  <a:srgbClr val="D30605"/>
                </a:solidFill>
                <a:effectLst>
                  <a:outerShdw blurRad="38100" dist="38100" dir="2700000" algn="tl">
                    <a:srgbClr val="000000">
                      <a:alpha val="43137"/>
                    </a:srgbClr>
                  </a:outerShdw>
                </a:effectLst>
                <a:latin typeface="Blackadder ITC" panose="04020505051007020D02" pitchFamily="82" charset="0"/>
              </a:rPr>
              <a:t>Power and Palaces</a:t>
            </a:r>
            <a:endParaRPr lang="en-US" sz="4388" kern="1400" dirty="0">
              <a:solidFill>
                <a:srgbClr val="D30605"/>
              </a:solidFill>
              <a:effectLst>
                <a:outerShdw blurRad="38100" dist="38100" dir="2700000" algn="tl">
                  <a:srgbClr val="000000">
                    <a:alpha val="43137"/>
                  </a:srgbClr>
                </a:outerShdw>
              </a:effectLst>
              <a:latin typeface="Blackadder ITC" panose="04020505051007020D02" pitchFamily="82" charset="0"/>
            </a:endParaRPr>
          </a:p>
          <a:p>
            <a:pPr>
              <a:spcAft>
                <a:spcPts val="488"/>
              </a:spcAft>
            </a:pPr>
            <a:r>
              <a:rPr lang="en-US" sz="650" kern="1400" dirty="0">
                <a:solidFill>
                  <a:srgbClr val="FF0000"/>
                </a:solidFill>
                <a:latin typeface="Calibri" panose="020F0502020204030204" pitchFamily="34" charset="0"/>
              </a:rPr>
              <a:t> </a:t>
            </a:r>
          </a:p>
        </p:txBody>
      </p:sp>
      <p:sp>
        <p:nvSpPr>
          <p:cNvPr id="5" name="Rectangle 4"/>
          <p:cNvSpPr/>
          <p:nvPr/>
        </p:nvSpPr>
        <p:spPr>
          <a:xfrm>
            <a:off x="1140235" y="7782924"/>
            <a:ext cx="4577530" cy="2140009"/>
          </a:xfrm>
          <a:prstGeom prst="rect">
            <a:avLst/>
          </a:prstGeom>
        </p:spPr>
        <p:txBody>
          <a:bodyPr wrap="square">
            <a:spAutoFit/>
          </a:bodyPr>
          <a:lstStyle/>
          <a:p>
            <a:pPr algn="ctr">
              <a:lnSpc>
                <a:spcPct val="119000"/>
              </a:lnSpc>
              <a:spcAft>
                <a:spcPts val="488"/>
              </a:spcAft>
            </a:pPr>
            <a:r>
              <a:rPr lang="en-US" sz="5363" kern="1400" dirty="0">
                <a:effectLst>
                  <a:outerShdw blurRad="38100" dist="38100" dir="2700000" algn="tl">
                    <a:srgbClr val="000000">
                      <a:alpha val="43137"/>
                    </a:srgbClr>
                  </a:outerShdw>
                </a:effectLst>
                <a:latin typeface="Blackadder ITC" panose="04020505051007020D02" pitchFamily="82" charset="0"/>
              </a:rPr>
              <a:t>Year 5 </a:t>
            </a:r>
          </a:p>
          <a:p>
            <a:pPr algn="ctr">
              <a:lnSpc>
                <a:spcPct val="119000"/>
              </a:lnSpc>
              <a:spcAft>
                <a:spcPts val="488"/>
              </a:spcAft>
            </a:pPr>
            <a:r>
              <a:rPr lang="en-US" sz="4388" kern="1400" dirty="0">
                <a:effectLst>
                  <a:outerShdw blurRad="38100" dist="38100" dir="2700000" algn="tl">
                    <a:srgbClr val="000000">
                      <a:alpha val="43137"/>
                    </a:srgbClr>
                  </a:outerShdw>
                </a:effectLst>
                <a:latin typeface="Blackadder ITC" panose="04020505051007020D02" pitchFamily="82" charset="0"/>
              </a:rPr>
              <a:t>Autumn Term</a:t>
            </a:r>
            <a:endParaRPr lang="en-US" sz="1950" kern="1400" dirty="0">
              <a:effectLst>
                <a:outerShdw blurRad="38100" dist="38100" dir="2700000" algn="tl">
                  <a:srgbClr val="000000">
                    <a:alpha val="43137"/>
                  </a:srgbClr>
                </a:outerShdw>
              </a:effectLst>
              <a:latin typeface="Blackadder ITC" panose="04020505051007020D02" pitchFamily="82" charset="0"/>
            </a:endParaRPr>
          </a:p>
          <a:p>
            <a:pPr>
              <a:lnSpc>
                <a:spcPct val="119000"/>
              </a:lnSpc>
              <a:spcAft>
                <a:spcPts val="488"/>
              </a:spcAft>
            </a:pPr>
            <a:r>
              <a:rPr lang="en-US" sz="731" kern="1400" dirty="0">
                <a:solidFill>
                  <a:srgbClr val="000000"/>
                </a:solidFill>
                <a:latin typeface="Calibri" panose="020F0502020204030204" pitchFamily="34" charset="0"/>
              </a:rPr>
              <a:t> </a:t>
            </a:r>
          </a:p>
        </p:txBody>
      </p:sp>
      <p:pic>
        <p:nvPicPr>
          <p:cNvPr id="1033" name="Picture 9" descr="A-level Topic Guide: The Tudors / Historical Association"/>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463420" y="3730869"/>
            <a:ext cx="5931160" cy="4049871"/>
          </a:xfrm>
          <a:prstGeom prst="rect">
            <a:avLst/>
          </a:prstGeom>
          <a:noFill/>
          <a:ln w="19050">
            <a:solidFill>
              <a:srgbClr val="D30605"/>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6854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175B37F-87AC-4581-B537-1A3B30BC6062}"/>
              </a:ext>
            </a:extLst>
          </p:cNvPr>
          <p:cNvSpPr>
            <a:spLocks noChangeArrowheads="1"/>
          </p:cNvSpPr>
          <p:nvPr/>
        </p:nvSpPr>
        <p:spPr bwMode="auto">
          <a:xfrm flipH="1">
            <a:off x="379251" y="230776"/>
            <a:ext cx="6296525" cy="594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defTabSz="914400"/>
            <a:r>
              <a:rPr kumimoji="0" lang="en-US" altLang="en-US" sz="3200" b="0" i="0" u="none" strike="noStrike" cap="none" normalizeH="0" baseline="0" dirty="0">
                <a:ln>
                  <a:noFill/>
                </a:ln>
                <a:effectLst/>
                <a:latin typeface="Blackadder ITC" panose="04020505051007020D02" pitchFamily="82" charset="0"/>
              </a:rPr>
              <a:t>The Tudor period, from </a:t>
            </a:r>
            <a:r>
              <a:rPr lang="en-US" altLang="en-US" sz="3200" b="1" dirty="0">
                <a:latin typeface="Blackadder ITC" panose="04020505051007020D02" pitchFamily="82" charset="0"/>
              </a:rPr>
              <a:t>1485</a:t>
            </a:r>
            <a:r>
              <a:rPr lang="en-US" altLang="en-US" sz="3200" dirty="0">
                <a:latin typeface="Blackadder ITC" panose="04020505051007020D02" pitchFamily="82" charset="0"/>
              </a:rPr>
              <a:t> to </a:t>
            </a:r>
            <a:r>
              <a:rPr lang="en-US" altLang="en-US" sz="3200" b="1" dirty="0">
                <a:latin typeface="Blackadder ITC" panose="04020505051007020D02" pitchFamily="82" charset="0"/>
              </a:rPr>
              <a:t>1603</a:t>
            </a:r>
            <a:r>
              <a:rPr lang="en-US" altLang="en-US" sz="3200" dirty="0">
                <a:latin typeface="Blackadder ITC" panose="04020505051007020D02" pitchFamily="82" charset="0"/>
              </a:rPr>
              <a:t>, wa</a:t>
            </a:r>
            <a:r>
              <a:rPr kumimoji="0" lang="en-US" altLang="en-US" sz="3200" b="0" i="0" u="none" strike="noStrike" cap="none" normalizeH="0" baseline="0" dirty="0">
                <a:ln>
                  <a:noFill/>
                </a:ln>
                <a:effectLst/>
                <a:latin typeface="Blackadder ITC" panose="04020505051007020D02" pitchFamily="82" charset="0"/>
              </a:rPr>
              <a:t>s an important and fascinating era in British history . This was when the Tudors were the ruling family in England.</a:t>
            </a:r>
          </a:p>
          <a:p>
            <a:pPr lvl="0" defTabSz="914400"/>
            <a:endParaRPr kumimoji="0" lang="en-US" altLang="en-US" sz="900" b="0" i="0" u="none" strike="noStrike" cap="none" normalizeH="0" baseline="0" dirty="0">
              <a:ln>
                <a:noFill/>
              </a:ln>
              <a:effectLst/>
              <a:latin typeface="Blackadder ITC" panose="04020505051007020D02" pitchFamily="82" charset="0"/>
            </a:endParaRPr>
          </a:p>
          <a:p>
            <a:pPr lvl="0" defTabSz="914400"/>
            <a:endParaRPr kumimoji="0" lang="en-US" altLang="en-US" sz="900" b="0" i="0" u="none" strike="noStrike" cap="none" normalizeH="0" baseline="0" dirty="0">
              <a:ln>
                <a:noFill/>
              </a:ln>
              <a:effectLst/>
              <a:latin typeface="Blackadder ITC" panose="04020505051007020D02" pitchFamily="8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effectLst/>
                <a:latin typeface="Blackadder ITC" panose="04020505051007020D02" pitchFamily="82" charset="0"/>
              </a:rPr>
              <a:t>The first Tudor monarch was the legendary </a:t>
            </a:r>
            <a:r>
              <a:rPr kumimoji="0" lang="en-US" altLang="en-US" sz="2400" b="1" i="0" u="none" strike="noStrike" cap="none" normalizeH="0" baseline="0" dirty="0">
                <a:ln>
                  <a:noFill/>
                </a:ln>
                <a:effectLst/>
                <a:latin typeface="Blackadder ITC" panose="04020505051007020D02" pitchFamily="82" charset="0"/>
              </a:rPr>
              <a:t>King Henry VII</a:t>
            </a:r>
            <a:r>
              <a:rPr kumimoji="0" lang="en-US" altLang="en-US" sz="2400" i="0" u="none" strike="noStrike" cap="none" normalizeH="0" baseline="0" dirty="0">
                <a:ln>
                  <a:noFill/>
                </a:ln>
                <a:effectLst/>
                <a:latin typeface="Blackadder ITC" panose="04020505051007020D02" pitchFamily="82" charset="0"/>
              </a:rPr>
              <a:t>,</a:t>
            </a:r>
            <a:r>
              <a:rPr kumimoji="0" lang="en-US" altLang="en-US" sz="2400" b="0" i="0" u="none" strike="noStrike" cap="none" normalizeH="0" baseline="0" dirty="0">
                <a:ln>
                  <a:noFill/>
                </a:ln>
                <a:effectLst/>
                <a:latin typeface="Blackadder ITC" panose="04020505051007020D02" pitchFamily="82" charset="0"/>
              </a:rPr>
              <a:t> who claimed the throne when his forces defeated </a:t>
            </a:r>
            <a:r>
              <a:rPr kumimoji="0" lang="en-US" altLang="en-US" sz="2400" b="1" i="0" u="none" strike="noStrike" cap="none" normalizeH="0" baseline="0" dirty="0">
                <a:ln>
                  <a:noFill/>
                </a:ln>
                <a:effectLst/>
                <a:latin typeface="Blackadder ITC" panose="04020505051007020D02" pitchFamily="82" charset="0"/>
              </a:rPr>
              <a:t>Richard III</a:t>
            </a:r>
            <a:r>
              <a:rPr kumimoji="0" lang="en-US" altLang="en-US" sz="2400" b="0" i="0" u="none" strike="noStrike" cap="none" normalizeH="0" baseline="0" dirty="0">
                <a:ln>
                  <a:noFill/>
                </a:ln>
                <a:effectLst/>
                <a:latin typeface="Blackadder ITC" panose="04020505051007020D02" pitchFamily="82" charset="0"/>
              </a:rPr>
              <a:t> at the </a:t>
            </a:r>
            <a:r>
              <a:rPr kumimoji="0" lang="en-US" altLang="en-US" sz="2400" b="1" i="0" u="none" strike="noStrike" cap="none" normalizeH="0" baseline="0" dirty="0">
                <a:ln>
                  <a:noFill/>
                </a:ln>
                <a:effectLst/>
                <a:latin typeface="Blackadder ITC" panose="04020505051007020D02" pitchFamily="82" charset="0"/>
              </a:rPr>
              <a:t>Battle of Bosworth Field</a:t>
            </a:r>
            <a:r>
              <a:rPr kumimoji="0" lang="en-US" altLang="en-US" sz="2400" b="0" i="0" u="none" strike="noStrike" cap="none" normalizeH="0" baseline="0" dirty="0">
                <a:ln>
                  <a:noFill/>
                </a:ln>
                <a:effectLst/>
                <a:latin typeface="Blackadder ITC" panose="04020505051007020D02" pitchFamily="82" charset="0"/>
              </a:rPr>
              <a:t> in </a:t>
            </a:r>
            <a:r>
              <a:rPr kumimoji="0" lang="en-US" altLang="en-US" sz="2400" b="1" i="0" u="none" strike="noStrike" cap="none" normalizeH="0" baseline="0" dirty="0">
                <a:ln>
                  <a:noFill/>
                </a:ln>
                <a:effectLst/>
                <a:latin typeface="Blackadder ITC" panose="04020505051007020D02" pitchFamily="82" charset="0"/>
              </a:rPr>
              <a:t>1485</a:t>
            </a:r>
            <a:r>
              <a:rPr kumimoji="0" lang="en-US" altLang="en-US" sz="2400" b="0" i="0" u="none" strike="noStrike" cap="none" normalizeH="0" baseline="0" dirty="0">
                <a:ln>
                  <a:noFill/>
                </a:ln>
                <a:effectLst/>
                <a:latin typeface="Blackadder ITC" panose="04020505051007020D02" pitchFamily="82"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a:ln>
                <a:noFill/>
              </a:ln>
              <a:effectLst/>
              <a:latin typeface="Blackadder ITC" panose="04020505051007020D02" pitchFamily="8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900" dirty="0">
              <a:latin typeface="Blackadder ITC" panose="04020505051007020D02" pitchFamily="8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effectLst/>
                <a:latin typeface="Blackadder ITC" panose="04020505051007020D02" pitchFamily="82" charset="0"/>
              </a:rPr>
              <a:t>The </a:t>
            </a:r>
            <a:r>
              <a:rPr kumimoji="0" lang="en-US" altLang="en-US" sz="2400" b="1" i="0" u="none" strike="noStrike" cap="none" normalizeH="0" baseline="0" dirty="0">
                <a:ln>
                  <a:noFill/>
                </a:ln>
                <a:effectLst/>
                <a:latin typeface="Blackadder ITC" panose="04020505051007020D02" pitchFamily="82" charset="0"/>
              </a:rPr>
              <a:t>Tudor </a:t>
            </a:r>
            <a:r>
              <a:rPr lang="en-US" altLang="en-US" sz="2400" b="1" dirty="0">
                <a:latin typeface="Blackadder ITC" panose="04020505051007020D02" pitchFamily="82" charset="0"/>
              </a:rPr>
              <a:t>r</a:t>
            </a:r>
            <a:r>
              <a:rPr kumimoji="0" lang="en-US" altLang="en-US" sz="2400" b="1" i="0" u="none" strike="noStrike" cap="none" normalizeH="0" baseline="0" dirty="0">
                <a:ln>
                  <a:noFill/>
                </a:ln>
                <a:effectLst/>
                <a:latin typeface="Blackadder ITC" panose="04020505051007020D02" pitchFamily="82" charset="0"/>
              </a:rPr>
              <a:t>ose </a:t>
            </a:r>
            <a:r>
              <a:rPr kumimoji="0" lang="en-US" altLang="en-US" sz="2400" b="0" i="0" u="none" strike="noStrike" cap="none" normalizeH="0" baseline="0" dirty="0">
                <a:ln>
                  <a:noFill/>
                </a:ln>
                <a:effectLst/>
                <a:latin typeface="Blackadder ITC" panose="04020505051007020D02" pitchFamily="82" charset="0"/>
              </a:rPr>
              <a:t>was created when Henry VII brought an end to the </a:t>
            </a:r>
            <a:r>
              <a:rPr kumimoji="0" lang="en-US" altLang="en-US" sz="2400" b="1" i="0" u="none" strike="noStrike" cap="none" normalizeH="0" baseline="0" dirty="0">
                <a:ln>
                  <a:noFill/>
                </a:ln>
                <a:effectLst/>
                <a:latin typeface="Blackadder ITC" panose="04020505051007020D02" pitchFamily="82" charset="0"/>
              </a:rPr>
              <a:t>Wars of the Roses</a:t>
            </a:r>
            <a:r>
              <a:rPr kumimoji="0" lang="en-US" altLang="en-US" sz="2400" b="0" i="0" u="none" strike="noStrike" cap="none" normalizeH="0" baseline="0" dirty="0">
                <a:ln>
                  <a:noFill/>
                </a:ln>
                <a:effectLst/>
                <a:latin typeface="Blackadder ITC" panose="04020505051007020D02" pitchFamily="82" charset="0"/>
              </a:rPr>
              <a:t> (an ongoing battle between two royal groups – the</a:t>
            </a:r>
            <a:r>
              <a:rPr kumimoji="0" lang="en-US" altLang="en-US" sz="2400" i="0" u="none" strike="noStrike" cap="none" normalizeH="0" baseline="0" dirty="0">
                <a:ln>
                  <a:noFill/>
                </a:ln>
                <a:effectLst/>
                <a:latin typeface="Blackadder ITC" panose="04020505051007020D02" pitchFamily="82" charset="0"/>
              </a:rPr>
              <a:t> House of Lancaster and the House of York).</a:t>
            </a:r>
            <a:r>
              <a:rPr kumimoji="0" lang="en-US" altLang="en-US" sz="2400" b="0" i="0" u="none" strike="noStrike" cap="none" normalizeH="0" baseline="0" dirty="0">
                <a:ln>
                  <a:noFill/>
                </a:ln>
                <a:effectLst/>
                <a:latin typeface="Blackadder ITC" panose="04020505051007020D02" pitchFamily="82" charset="0"/>
              </a:rPr>
              <a:t>  He joined the </a:t>
            </a:r>
            <a:r>
              <a:rPr lang="en-US" altLang="en-US" sz="2400" b="0" dirty="0">
                <a:latin typeface="Blackadder ITC" panose="04020505051007020D02" pitchFamily="82" charset="0"/>
              </a:rPr>
              <a:t>w</a:t>
            </a:r>
            <a:r>
              <a:rPr kumimoji="0" lang="en-US" altLang="en-US" sz="2400" i="0" u="none" strike="noStrike" cap="none" normalizeH="0" baseline="0" dirty="0">
                <a:ln>
                  <a:noFill/>
                </a:ln>
                <a:effectLst/>
                <a:latin typeface="Blackadder ITC" panose="04020505051007020D02" pitchFamily="82" charset="0"/>
              </a:rPr>
              <a:t>hite </a:t>
            </a:r>
            <a:r>
              <a:rPr lang="en-US" altLang="en-US" sz="2400" dirty="0">
                <a:latin typeface="Blackadder ITC" panose="04020505051007020D02" pitchFamily="82" charset="0"/>
              </a:rPr>
              <a:t>r</a:t>
            </a:r>
            <a:r>
              <a:rPr kumimoji="0" lang="en-US" altLang="en-US" sz="2400" i="0" u="none" strike="noStrike" cap="none" normalizeH="0" baseline="0" dirty="0">
                <a:ln>
                  <a:noFill/>
                </a:ln>
                <a:effectLst/>
                <a:latin typeface="Blackadder ITC" panose="04020505051007020D02" pitchFamily="82" charset="0"/>
              </a:rPr>
              <a:t>ose of York with the red </a:t>
            </a:r>
            <a:r>
              <a:rPr lang="en-US" altLang="en-US" sz="2400" dirty="0">
                <a:latin typeface="Blackadder ITC" panose="04020505051007020D02" pitchFamily="82" charset="0"/>
              </a:rPr>
              <a:t>r</a:t>
            </a:r>
            <a:r>
              <a:rPr kumimoji="0" lang="en-US" altLang="en-US" sz="2400" i="0" u="none" strike="noStrike" cap="none" normalizeH="0" baseline="0" dirty="0">
                <a:ln>
                  <a:noFill/>
                </a:ln>
                <a:effectLst/>
                <a:latin typeface="Blackadder ITC" panose="04020505051007020D02" pitchFamily="82" charset="0"/>
              </a:rPr>
              <a:t>ose of Lancaster,</a:t>
            </a:r>
            <a:r>
              <a:rPr kumimoji="0" lang="en-US" altLang="en-US" sz="2400" b="0" i="0" u="none" strike="noStrike" cap="none" normalizeH="0" baseline="0" dirty="0">
                <a:ln>
                  <a:noFill/>
                </a:ln>
                <a:effectLst/>
                <a:latin typeface="Blackadder ITC" panose="04020505051007020D02" pitchFamily="82" charset="0"/>
              </a:rPr>
              <a:t> creating the </a:t>
            </a:r>
            <a:r>
              <a:rPr kumimoji="0" lang="en-US" altLang="en-US" sz="2400" b="1" i="0" u="none" strike="noStrike" cap="none" normalizeH="0" baseline="0" dirty="0">
                <a:ln>
                  <a:noFill/>
                </a:ln>
                <a:effectLst/>
                <a:latin typeface="Blackadder ITC" panose="04020505051007020D02" pitchFamily="82" charset="0"/>
              </a:rPr>
              <a:t>Union Rose</a:t>
            </a:r>
            <a:r>
              <a:rPr kumimoji="0" lang="en-US" altLang="en-US" sz="2400" b="0" i="0" u="none" strike="noStrike" cap="none" normalizeH="0" baseline="0" dirty="0">
                <a:ln>
                  <a:noFill/>
                </a:ln>
                <a:effectLst/>
                <a:latin typeface="Blackadder ITC" panose="04020505051007020D02" pitchFamily="82" charset="0"/>
              </a:rPr>
              <a:t> (or Tudor Rose), which is still used as the floral emblem of England today! </a:t>
            </a:r>
            <a:endParaRPr kumimoji="0" lang="en-US" altLang="en-US" sz="3600" b="0" i="0" u="none" strike="noStrike" cap="none" normalizeH="0" baseline="0" dirty="0">
              <a:ln>
                <a:noFill/>
              </a:ln>
              <a:effectLst/>
              <a:latin typeface="Blackadder ITC" panose="04020505051007020D02" pitchFamily="82" charset="0"/>
            </a:endParaRPr>
          </a:p>
        </p:txBody>
      </p:sp>
      <p:sp>
        <p:nvSpPr>
          <p:cNvPr id="3" name="Rectangle 2">
            <a:extLst>
              <a:ext uri="{FF2B5EF4-FFF2-40B4-BE49-F238E27FC236}">
                <a16:creationId xmlns:a16="http://schemas.microsoft.com/office/drawing/2014/main" id="{3948B56B-0504-4D6F-B0FC-6B8DE379A7F9}"/>
              </a:ext>
            </a:extLst>
          </p:cNvPr>
          <p:cNvSpPr/>
          <p:nvPr/>
        </p:nvSpPr>
        <p:spPr>
          <a:xfrm>
            <a:off x="3276600" y="5970808"/>
            <a:ext cx="3429000" cy="3416320"/>
          </a:xfrm>
          <a:prstGeom prst="rect">
            <a:avLst/>
          </a:prstGeom>
        </p:spPr>
        <p:txBody>
          <a:bodyPr>
            <a:spAutoFit/>
          </a:bodyPr>
          <a:lstStyle/>
          <a:p>
            <a:r>
              <a:rPr lang="en-US" sz="2400" dirty="0">
                <a:latin typeface="Blackadder ITC" panose="04020505051007020D02" pitchFamily="82" charset="0"/>
              </a:rPr>
              <a:t>Following his father’s death, Henry VIII became King of England in </a:t>
            </a:r>
            <a:r>
              <a:rPr lang="en-US" sz="2400" b="1" dirty="0">
                <a:latin typeface="Blackadder ITC" panose="04020505051007020D02" pitchFamily="82" charset="0"/>
              </a:rPr>
              <a:t>1509</a:t>
            </a:r>
            <a:r>
              <a:rPr lang="en-US" sz="2400" dirty="0">
                <a:latin typeface="Blackadder ITC" panose="04020505051007020D02" pitchFamily="82" charset="0"/>
              </a:rPr>
              <a:t> and ruled until his death in </a:t>
            </a:r>
            <a:r>
              <a:rPr lang="en-US" sz="2400" b="1" dirty="0">
                <a:latin typeface="Blackadder ITC" panose="04020505051007020D02" pitchFamily="82" charset="0"/>
              </a:rPr>
              <a:t>1547</a:t>
            </a:r>
            <a:r>
              <a:rPr lang="en-US" sz="2400" dirty="0">
                <a:latin typeface="Blackadder ITC" panose="04020505051007020D02" pitchFamily="82" charset="0"/>
              </a:rPr>
              <a:t>. One of England’s most famous historical figures, Henry VIII is well known for his six marriages – and for having two of his wives beheaded!</a:t>
            </a:r>
            <a:endParaRPr lang="en-GB" sz="2400" dirty="0">
              <a:latin typeface="Blackadder ITC" panose="04020505051007020D02" pitchFamily="82" charset="0"/>
            </a:endParaRPr>
          </a:p>
        </p:txBody>
      </p:sp>
      <p:sp>
        <p:nvSpPr>
          <p:cNvPr id="4" name="AutoShape 3" descr="Tudor hornbook">
            <a:extLst>
              <a:ext uri="{FF2B5EF4-FFF2-40B4-BE49-F238E27FC236}">
                <a16:creationId xmlns:a16="http://schemas.microsoft.com/office/drawing/2014/main" id="{6899DB9E-3D18-4291-939A-65CDFC4B350A}"/>
              </a:ext>
            </a:extLst>
          </p:cNvPr>
          <p:cNvSpPr>
            <a:spLocks noChangeAspect="1" noChangeArrowheads="1"/>
          </p:cNvSpPr>
          <p:nvPr/>
        </p:nvSpPr>
        <p:spPr bwMode="auto">
          <a:xfrm>
            <a:off x="3276600" y="4800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a:extLst>
              <a:ext uri="{FF2B5EF4-FFF2-40B4-BE49-F238E27FC236}">
                <a16:creationId xmlns:a16="http://schemas.microsoft.com/office/drawing/2014/main" id="{785B1B36-A276-46C2-B2C2-6E7FCDEEC91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9251" y="6364595"/>
            <a:ext cx="2602419" cy="2602419"/>
          </a:xfrm>
          <a:prstGeom prst="rect">
            <a:avLst/>
          </a:prstGeom>
        </p:spPr>
      </p:pic>
    </p:spTree>
    <p:extLst>
      <p:ext uri="{BB962C8B-B14F-4D97-AF65-F5344CB8AC3E}">
        <p14:creationId xmlns:p14="http://schemas.microsoft.com/office/powerpoint/2010/main" val="3849608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899392" y="529440"/>
            <a:ext cx="5056854" cy="211340"/>
          </a:xfrm>
          <a:prstGeom prst="rect">
            <a:avLst/>
          </a:prstGeom>
        </p:spPr>
        <p:txBody>
          <a:bodyPr wrap="square">
            <a:spAutoFit/>
          </a:bodyPr>
          <a:lstStyle/>
          <a:p>
            <a:pPr>
              <a:lnSpc>
                <a:spcPct val="119000"/>
              </a:lnSpc>
              <a:spcAft>
                <a:spcPts val="488"/>
              </a:spcAft>
            </a:pPr>
            <a:r>
              <a:rPr lang="en-US" sz="650" kern="1400" dirty="0">
                <a:solidFill>
                  <a:srgbClr val="000000"/>
                </a:solidFill>
                <a:latin typeface="Calibri" panose="020F0502020204030204" pitchFamily="34" charset="0"/>
              </a:rPr>
              <a:t> </a:t>
            </a:r>
          </a:p>
        </p:txBody>
      </p:sp>
      <p:sp>
        <p:nvSpPr>
          <p:cNvPr id="2" name="Rectangle 1"/>
          <p:cNvSpPr/>
          <p:nvPr/>
        </p:nvSpPr>
        <p:spPr>
          <a:xfrm>
            <a:off x="341719" y="6669409"/>
            <a:ext cx="6172200" cy="2734082"/>
          </a:xfrm>
          <a:prstGeom prst="rect">
            <a:avLst/>
          </a:prstGeom>
        </p:spPr>
        <p:txBody>
          <a:bodyPr wrap="square">
            <a:spAutoFit/>
          </a:bodyPr>
          <a:lstStyle/>
          <a:p>
            <a:pPr algn="ctr">
              <a:spcAft>
                <a:spcPts val="488"/>
              </a:spcAft>
            </a:pPr>
            <a:r>
              <a:rPr lang="en-US" sz="3900" b="1" kern="1400" dirty="0">
                <a:effectLst>
                  <a:outerShdw blurRad="38100" dist="19050" dir="2700000" algn="tl">
                    <a:srgbClr val="000000">
                      <a:alpha val="43137"/>
                    </a:srgbClr>
                  </a:outerShdw>
                </a:effectLst>
                <a:latin typeface="Blackadder ITC" panose="04020505051007020D02" pitchFamily="82" charset="0"/>
              </a:rPr>
              <a:t>This term at school we will</a:t>
            </a:r>
            <a:br>
              <a:rPr lang="en-US" sz="3900" b="1" kern="1400" dirty="0">
                <a:effectLst>
                  <a:outerShdw blurRad="38100" dist="19050" dir="2700000" algn="tl">
                    <a:srgbClr val="000000">
                      <a:alpha val="43137"/>
                    </a:srgbClr>
                  </a:outerShdw>
                </a:effectLst>
                <a:latin typeface="Blackadder ITC" panose="04020505051007020D02" pitchFamily="82" charset="0"/>
              </a:rPr>
            </a:br>
            <a:r>
              <a:rPr lang="en-US" sz="3900" b="1" kern="1400" dirty="0">
                <a:effectLst>
                  <a:outerShdw blurRad="38100" dist="19050" dir="2700000" algn="tl">
                    <a:srgbClr val="000000">
                      <a:alpha val="43137"/>
                    </a:srgbClr>
                  </a:outerShdw>
                </a:effectLst>
                <a:latin typeface="Blackadder ITC" panose="04020505051007020D02" pitchFamily="82" charset="0"/>
              </a:rPr>
              <a:t>enrich our learning journey with…</a:t>
            </a:r>
            <a:br>
              <a:rPr lang="en-US" sz="3900" b="1" kern="1400" dirty="0">
                <a:effectLst>
                  <a:outerShdw blurRad="38100" dist="19050" dir="2700000" algn="tl">
                    <a:srgbClr val="000000">
                      <a:alpha val="43137"/>
                    </a:srgbClr>
                  </a:outerShdw>
                </a:effectLst>
                <a:latin typeface="Blackadder ITC" panose="04020505051007020D02" pitchFamily="82" charset="0"/>
              </a:rPr>
            </a:br>
            <a:endParaRPr lang="en-US" b="1" kern="1400" dirty="0">
              <a:effectLst>
                <a:outerShdw blurRad="38100" dist="19050" dir="2700000" algn="tl">
                  <a:srgbClr val="000000">
                    <a:alpha val="43137"/>
                  </a:srgbClr>
                </a:outerShdw>
              </a:effectLst>
              <a:latin typeface="Blackadder ITC" panose="04020505051007020D02" pitchFamily="82" charset="0"/>
            </a:endParaRPr>
          </a:p>
          <a:p>
            <a:pPr marL="650081" indent="-464344">
              <a:buFont typeface="Wingdings" panose="05000000000000000000" pitchFamily="2" charset="2"/>
              <a:buChar char="v"/>
            </a:pPr>
            <a:r>
              <a:rPr lang="en-US" sz="3575" kern="1400" dirty="0">
                <a:effectLst>
                  <a:outerShdw blurRad="38100" dist="38100" dir="2700000" algn="tl">
                    <a:srgbClr val="000000">
                      <a:alpha val="43137"/>
                    </a:srgbClr>
                  </a:outerShdw>
                </a:effectLst>
                <a:latin typeface="Blackadder ITC" panose="04020505051007020D02" pitchFamily="82" charset="0"/>
              </a:rPr>
              <a:t>A visit to Hampton Court Palace  </a:t>
            </a:r>
            <a:endParaRPr lang="en-US" sz="1463" kern="1400" dirty="0">
              <a:effectLst>
                <a:outerShdw blurRad="38100" dist="38100" dir="2700000" algn="tl">
                  <a:srgbClr val="000000">
                    <a:alpha val="43137"/>
                  </a:srgbClr>
                </a:outerShdw>
              </a:effectLst>
              <a:latin typeface="Blackadder ITC" panose="04020505051007020D02" pitchFamily="82" charset="0"/>
            </a:endParaRPr>
          </a:p>
          <a:p>
            <a:pPr marL="650081" indent="-464344">
              <a:buFont typeface="Wingdings" panose="05000000000000000000" pitchFamily="2" charset="2"/>
              <a:buChar char="v"/>
            </a:pPr>
            <a:r>
              <a:rPr lang="en-US" sz="3575" kern="1400" dirty="0">
                <a:effectLst>
                  <a:outerShdw blurRad="38100" dist="38100" dir="2700000" algn="tl">
                    <a:srgbClr val="000000">
                      <a:alpha val="43137"/>
                    </a:srgbClr>
                  </a:outerShdw>
                </a:effectLst>
                <a:latin typeface="Blackadder ITC" panose="04020505051007020D02" pitchFamily="82" charset="0"/>
              </a:rPr>
              <a:t>A trip to the local woods</a:t>
            </a:r>
            <a:endParaRPr lang="en-US" sz="975" kern="1400" dirty="0">
              <a:solidFill>
                <a:srgbClr val="000000"/>
              </a:solidFill>
              <a:latin typeface="Blackadder ITC" panose="04020505051007020D02" pitchFamily="82" charset="0"/>
            </a:endParaRPr>
          </a:p>
        </p:txBody>
      </p:sp>
      <p:sp>
        <p:nvSpPr>
          <p:cNvPr id="10" name="Rectangle 9"/>
          <p:cNvSpPr/>
          <p:nvPr/>
        </p:nvSpPr>
        <p:spPr>
          <a:xfrm>
            <a:off x="104930" y="283234"/>
            <a:ext cx="2274516" cy="6232475"/>
          </a:xfrm>
          <a:prstGeom prst="rect">
            <a:avLst/>
          </a:prstGeom>
        </p:spPr>
        <p:txBody>
          <a:bodyPr wrap="square">
            <a:spAutoFit/>
          </a:bodyPr>
          <a:lstStyle/>
          <a:p>
            <a:pPr algn="ctr">
              <a:spcAft>
                <a:spcPts val="488"/>
              </a:spcAft>
            </a:pPr>
            <a:r>
              <a:rPr lang="en-US" sz="2800" b="1" kern="1400" dirty="0">
                <a:solidFill>
                  <a:srgbClr val="D30605"/>
                </a:solidFill>
                <a:effectLst>
                  <a:outerShdw blurRad="38100" dist="19050" dir="2700000" algn="tl">
                    <a:srgbClr val="000000">
                      <a:alpha val="43137"/>
                    </a:srgbClr>
                  </a:outerShdw>
                </a:effectLst>
                <a:latin typeface="Blackadder ITC" panose="04020505051007020D02" pitchFamily="82" charset="0"/>
              </a:rPr>
              <a:t>A battle on a barren moor, </a:t>
            </a:r>
            <a:endParaRPr lang="en-US" sz="1000" kern="1400" dirty="0">
              <a:solidFill>
                <a:srgbClr val="D30605"/>
              </a:solidFill>
              <a:effectLst>
                <a:outerShdw blurRad="38100" dist="19050" dir="2700000" algn="tl">
                  <a:srgbClr val="000000">
                    <a:alpha val="43137"/>
                  </a:srgbClr>
                </a:outerShdw>
              </a:effectLst>
              <a:latin typeface="Blackadder ITC" panose="04020505051007020D02" pitchFamily="82" charset="0"/>
            </a:endParaRPr>
          </a:p>
          <a:p>
            <a:pPr algn="ctr">
              <a:spcAft>
                <a:spcPts val="488"/>
              </a:spcAft>
            </a:pPr>
            <a:r>
              <a:rPr lang="en-US" sz="2800" b="1" kern="1400" dirty="0">
                <a:solidFill>
                  <a:srgbClr val="D30605"/>
                </a:solidFill>
                <a:effectLst>
                  <a:outerShdw blurRad="38100" dist="19050" dir="2700000" algn="tl">
                    <a:srgbClr val="000000">
                      <a:alpha val="43137"/>
                    </a:srgbClr>
                  </a:outerShdw>
                </a:effectLst>
                <a:latin typeface="Blackadder ITC" panose="04020505051007020D02" pitchFamily="82" charset="0"/>
              </a:rPr>
              <a:t>Three witches and a blood-soaked room.</a:t>
            </a:r>
            <a:endParaRPr lang="en-US" sz="1000" kern="1400" dirty="0">
              <a:solidFill>
                <a:srgbClr val="D30605"/>
              </a:solidFill>
              <a:effectLst>
                <a:outerShdw blurRad="38100" dist="19050" dir="2700000" algn="tl">
                  <a:srgbClr val="000000">
                    <a:alpha val="43137"/>
                  </a:srgbClr>
                </a:outerShdw>
              </a:effectLst>
              <a:latin typeface="Blackadder ITC" panose="04020505051007020D02" pitchFamily="82" charset="0"/>
            </a:endParaRPr>
          </a:p>
          <a:p>
            <a:pPr algn="ctr">
              <a:spcAft>
                <a:spcPts val="488"/>
              </a:spcAft>
            </a:pPr>
            <a:r>
              <a:rPr lang="en-US" sz="2800" b="1" kern="1400" dirty="0">
                <a:solidFill>
                  <a:srgbClr val="D30605"/>
                </a:solidFill>
                <a:effectLst>
                  <a:outerShdw blurRad="38100" dist="19050" dir="2700000" algn="tl">
                    <a:srgbClr val="000000">
                      <a:alpha val="43137"/>
                    </a:srgbClr>
                  </a:outerShdw>
                </a:effectLst>
                <a:latin typeface="Blackadder ITC" panose="04020505051007020D02" pitchFamily="82" charset="0"/>
              </a:rPr>
              <a:t>A murdered king, a butchered friend,</a:t>
            </a:r>
            <a:endParaRPr lang="en-US" sz="1000" kern="1400" dirty="0">
              <a:solidFill>
                <a:srgbClr val="D30605"/>
              </a:solidFill>
              <a:effectLst>
                <a:outerShdw blurRad="38100" dist="19050" dir="2700000" algn="tl">
                  <a:srgbClr val="000000">
                    <a:alpha val="43137"/>
                  </a:srgbClr>
                </a:outerShdw>
              </a:effectLst>
              <a:latin typeface="Blackadder ITC" panose="04020505051007020D02" pitchFamily="82" charset="0"/>
            </a:endParaRPr>
          </a:p>
          <a:p>
            <a:pPr algn="ctr">
              <a:spcAft>
                <a:spcPts val="488"/>
              </a:spcAft>
            </a:pPr>
            <a:r>
              <a:rPr lang="en-US" sz="2800" b="1" kern="1400" dirty="0">
                <a:solidFill>
                  <a:srgbClr val="D30605"/>
                </a:solidFill>
                <a:effectLst>
                  <a:outerShdw blurRad="38100" dist="19050" dir="2700000" algn="tl">
                    <a:srgbClr val="000000">
                      <a:alpha val="43137"/>
                    </a:srgbClr>
                  </a:outerShdw>
                </a:effectLst>
                <a:latin typeface="Blackadder ITC" panose="04020505051007020D02" pitchFamily="82" charset="0"/>
              </a:rPr>
              <a:t>A ghastly ghost and lots of gore.</a:t>
            </a:r>
            <a:endParaRPr lang="en-US" sz="1000" kern="1400" dirty="0">
              <a:solidFill>
                <a:srgbClr val="D30605"/>
              </a:solidFill>
              <a:effectLst>
                <a:outerShdw blurRad="38100" dist="19050" dir="2700000" algn="tl">
                  <a:srgbClr val="000000">
                    <a:alpha val="43137"/>
                  </a:srgbClr>
                </a:outerShdw>
              </a:effectLst>
              <a:latin typeface="Blackadder ITC" panose="04020505051007020D02" pitchFamily="82" charset="0"/>
            </a:endParaRPr>
          </a:p>
          <a:p>
            <a:pPr algn="ctr">
              <a:spcAft>
                <a:spcPts val="488"/>
              </a:spcAft>
            </a:pPr>
            <a:r>
              <a:rPr lang="en-US" sz="2800" b="1" kern="1400" dirty="0">
                <a:solidFill>
                  <a:srgbClr val="D30605"/>
                </a:solidFill>
                <a:effectLst>
                  <a:outerShdw blurRad="38100" dist="19050" dir="2700000" algn="tl">
                    <a:srgbClr val="000000">
                      <a:alpha val="43137"/>
                    </a:srgbClr>
                  </a:outerShdw>
                </a:effectLst>
                <a:latin typeface="Blackadder ITC" panose="04020505051007020D02" pitchFamily="82" charset="0"/>
              </a:rPr>
              <a:t>Trees that walk, a fierce revenge,</a:t>
            </a:r>
            <a:endParaRPr lang="en-US" sz="1000" kern="1400" dirty="0">
              <a:solidFill>
                <a:srgbClr val="D30605"/>
              </a:solidFill>
              <a:effectLst>
                <a:outerShdw blurRad="38100" dist="19050" dir="2700000" algn="tl">
                  <a:srgbClr val="000000">
                    <a:alpha val="43137"/>
                  </a:srgbClr>
                </a:outerShdw>
              </a:effectLst>
              <a:latin typeface="Blackadder ITC" panose="04020505051007020D02" pitchFamily="82" charset="0"/>
            </a:endParaRPr>
          </a:p>
          <a:p>
            <a:pPr algn="ctr">
              <a:spcAft>
                <a:spcPts val="488"/>
              </a:spcAft>
            </a:pPr>
            <a:r>
              <a:rPr lang="en-US" sz="2800" b="1" kern="1400" dirty="0">
                <a:solidFill>
                  <a:srgbClr val="D30605"/>
                </a:solidFill>
                <a:effectLst>
                  <a:outerShdw blurRad="38100" dist="19050" dir="2700000" algn="tl">
                    <a:srgbClr val="000000">
                      <a:alpha val="43137"/>
                    </a:srgbClr>
                  </a:outerShdw>
                </a:effectLst>
                <a:latin typeface="Blackadder ITC" panose="04020505051007020D02" pitchFamily="82" charset="0"/>
              </a:rPr>
              <a:t>A severed head...</a:t>
            </a:r>
            <a:endParaRPr lang="en-US" sz="1000" kern="1400" dirty="0">
              <a:solidFill>
                <a:srgbClr val="D30605"/>
              </a:solidFill>
              <a:effectLst>
                <a:outerShdw blurRad="38100" dist="19050" dir="2700000" algn="tl">
                  <a:srgbClr val="000000">
                    <a:alpha val="43137"/>
                  </a:srgbClr>
                </a:outerShdw>
              </a:effectLst>
              <a:latin typeface="Blackadder ITC" panose="04020505051007020D02" pitchFamily="82" charset="0"/>
            </a:endParaRPr>
          </a:p>
          <a:p>
            <a:pPr>
              <a:spcAft>
                <a:spcPts val="488"/>
              </a:spcAft>
            </a:pPr>
            <a:r>
              <a:rPr lang="en-US" sz="1000" kern="1400" dirty="0">
                <a:solidFill>
                  <a:srgbClr val="D30605"/>
                </a:solidFill>
                <a:effectLst>
                  <a:outerShdw blurRad="38100" dist="19050" dir="2700000" algn="tl">
                    <a:srgbClr val="000000">
                      <a:alpha val="43137"/>
                    </a:srgbClr>
                  </a:outerShdw>
                </a:effectLst>
                <a:latin typeface="Blackadder ITC" panose="04020505051007020D02" pitchFamily="82" charset="0"/>
              </a:rPr>
              <a:t> </a:t>
            </a:r>
          </a:p>
        </p:txBody>
      </p:sp>
      <p:pic>
        <p:nvPicPr>
          <p:cNvPr id="1026" name="Picture 2" descr="Image 1 - Shakespeare Retold: Macbeth (Shakespeare Retold) - Children&amp;#039;s Book Aus Stock">
            <a:extLst>
              <a:ext uri="{FF2B5EF4-FFF2-40B4-BE49-F238E27FC236}">
                <a16:creationId xmlns:a16="http://schemas.microsoft.com/office/drawing/2014/main" id="{748289C7-0324-AC2B-4842-F834C1996C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8645" y="1"/>
            <a:ext cx="4389354" cy="6232476"/>
          </a:xfrm>
          <a:prstGeom prst="rect">
            <a:avLst/>
          </a:prstGeom>
          <a:noFill/>
          <a:ln w="19050">
            <a:solidFill>
              <a:srgbClr val="D30605"/>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416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2050" name="Picture 2" descr="henry8petworth"/>
          <p:cNvPicPr>
            <a:picLocks noChangeAspect="1" noChangeArrowheads="1"/>
          </p:cNvPicPr>
          <p:nvPr/>
        </p:nvPicPr>
        <p:blipFill>
          <a:blip r:embed="rId2">
            <a:duotone>
              <a:prstClr val="black"/>
              <a:schemeClr val="accent2">
                <a:tint val="45000"/>
                <a:satMod val="400000"/>
              </a:schemeClr>
            </a:duotone>
            <a:alphaModFix/>
            <a:extLst>
              <a:ext uri="{BEBA8EAE-BF5A-486C-A8C5-ECC9F3942E4B}">
                <a14:imgProps xmlns:a14="http://schemas.microsoft.com/office/drawing/2010/main">
                  <a14:imgLayer r:embed="rId3">
                    <a14:imgEffect>
                      <a14:colorTemperature colorTemp="4700"/>
                    </a14:imgEffect>
                    <a14:imgEffect>
                      <a14:saturation sat="33000"/>
                    </a14:imgEffect>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598989" y="29027"/>
            <a:ext cx="5660022" cy="9876973"/>
          </a:xfrm>
          <a:prstGeom prst="rect">
            <a:avLst/>
          </a:prstGeom>
          <a:noFill/>
          <a:ln w="19050" algn="in">
            <a:solidFill>
              <a:schemeClr val="accent4"/>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Rectangle 6"/>
          <p:cNvSpPr/>
          <p:nvPr/>
        </p:nvSpPr>
        <p:spPr>
          <a:xfrm>
            <a:off x="598989" y="0"/>
            <a:ext cx="6057064" cy="9761583"/>
          </a:xfrm>
          <a:prstGeom prst="rect">
            <a:avLst/>
          </a:prstGeom>
        </p:spPr>
        <p:txBody>
          <a:bodyPr wrap="square">
            <a:spAutoFit/>
          </a:bodyPr>
          <a:lstStyle/>
          <a:p>
            <a:pPr algn="ctr">
              <a:lnSpc>
                <a:spcPct val="119000"/>
              </a:lnSpc>
              <a:spcAft>
                <a:spcPts val="488"/>
              </a:spcAft>
            </a:pPr>
            <a:endParaRPr lang="en-US" sz="400" kern="1400" dirty="0">
              <a:solidFill>
                <a:schemeClr val="bg1"/>
              </a:solidFill>
              <a:effectLst>
                <a:glow rad="101600">
                  <a:srgbClr val="C00000">
                    <a:alpha val="60000"/>
                  </a:srgbClr>
                </a:glow>
                <a:outerShdw blurRad="38100" dist="38100" dir="2700000" algn="tl">
                  <a:srgbClr val="000000">
                    <a:alpha val="43137"/>
                  </a:srgbClr>
                </a:outerShdw>
              </a:effectLst>
              <a:latin typeface="Blackadder ITC" panose="04020505051007020D02" pitchFamily="82" charset="0"/>
            </a:endParaRPr>
          </a:p>
          <a:p>
            <a:pPr algn="ctr">
              <a:lnSpc>
                <a:spcPct val="119000"/>
              </a:lnSpc>
              <a:spcAft>
                <a:spcPts val="488"/>
              </a:spcAft>
            </a:pPr>
            <a:r>
              <a:rPr lang="en-US" sz="3500" kern="1400" dirty="0">
                <a:solidFill>
                  <a:schemeClr val="bg1"/>
                </a:solidFill>
                <a:effectLst>
                  <a:glow rad="101600">
                    <a:srgbClr val="C00000">
                      <a:alpha val="60000"/>
                    </a:srgbClr>
                  </a:glow>
                  <a:outerShdw blurRad="38100" dist="38100" dir="2700000" algn="tl">
                    <a:srgbClr val="000000">
                      <a:alpha val="43137"/>
                    </a:srgbClr>
                  </a:outerShdw>
                </a:effectLst>
                <a:latin typeface="Blackadder ITC" panose="04020505051007020D02" pitchFamily="82" charset="0"/>
              </a:rPr>
              <a:t>Some of the questions we hope to answer this term are…</a:t>
            </a:r>
          </a:p>
          <a:p>
            <a:pPr>
              <a:lnSpc>
                <a:spcPct val="119000"/>
              </a:lnSpc>
              <a:spcAft>
                <a:spcPts val="488"/>
              </a:spcAft>
            </a:pPr>
            <a:endParaRPr lang="en-US" sz="2800" kern="1400" dirty="0">
              <a:solidFill>
                <a:schemeClr val="bg1"/>
              </a:solidFill>
              <a:effectLst>
                <a:glow rad="101600">
                  <a:srgbClr val="C00000">
                    <a:alpha val="60000"/>
                  </a:srgbClr>
                </a:glow>
                <a:outerShdw blurRad="38100" dist="38100" dir="2700000" algn="tl">
                  <a:srgbClr val="000000">
                    <a:alpha val="43137"/>
                  </a:srgbClr>
                </a:outerShdw>
              </a:effectLst>
              <a:latin typeface="Blackadder ITC" panose="04020505051007020D02" pitchFamily="82" charset="0"/>
            </a:endParaRPr>
          </a:p>
          <a:p>
            <a:pPr>
              <a:lnSpc>
                <a:spcPct val="119000"/>
              </a:lnSpc>
              <a:spcAft>
                <a:spcPts val="488"/>
              </a:spcAft>
            </a:pPr>
            <a:r>
              <a:rPr lang="en-US" sz="3200" kern="1400" dirty="0">
                <a:ln w="3175">
                  <a:noFill/>
                </a:ln>
                <a:solidFill>
                  <a:srgbClr val="FFFCEA"/>
                </a:solidFill>
                <a:effectLst>
                  <a:glow rad="101600">
                    <a:srgbClr val="C00000">
                      <a:alpha val="60000"/>
                    </a:srgbClr>
                  </a:glow>
                  <a:outerShdw blurRad="38100" dist="12700" dir="2700000" algn="tl">
                    <a:srgbClr val="000000">
                      <a:alpha val="43137"/>
                    </a:srgbClr>
                  </a:outerShdw>
                </a:effectLst>
                <a:latin typeface="Blackadder ITC" panose="04020505051007020D02" pitchFamily="82" charset="0"/>
              </a:rPr>
              <a:t>Who were the Tudors?</a:t>
            </a:r>
          </a:p>
          <a:p>
            <a:pPr>
              <a:lnSpc>
                <a:spcPct val="119000"/>
              </a:lnSpc>
              <a:spcAft>
                <a:spcPts val="488"/>
              </a:spcAft>
            </a:pPr>
            <a:r>
              <a:rPr lang="en-US" sz="3200" kern="1400" dirty="0">
                <a:ln w="3175">
                  <a:noFill/>
                </a:ln>
                <a:solidFill>
                  <a:srgbClr val="FFFCEA"/>
                </a:solidFill>
                <a:effectLst>
                  <a:glow rad="101600">
                    <a:srgbClr val="C00000">
                      <a:alpha val="60000"/>
                    </a:srgbClr>
                  </a:glow>
                  <a:outerShdw blurRad="38100" dist="12700" dir="2700000" algn="tl">
                    <a:srgbClr val="000000">
                      <a:alpha val="43137"/>
                    </a:srgbClr>
                  </a:outerShdw>
                </a:effectLst>
                <a:latin typeface="Blackadder ITC" panose="04020505051007020D02" pitchFamily="82" charset="0"/>
              </a:rPr>
              <a:t>What were the causes and consequences of the Battle of Bosworth?</a:t>
            </a:r>
            <a:endParaRPr lang="en-US" kern="1400" dirty="0">
              <a:ln w="3175">
                <a:noFill/>
              </a:ln>
              <a:solidFill>
                <a:srgbClr val="FFFCEA"/>
              </a:solidFill>
              <a:effectLst>
                <a:glow rad="101600">
                  <a:srgbClr val="C00000">
                    <a:alpha val="60000"/>
                  </a:srgbClr>
                </a:glow>
                <a:outerShdw blurRad="38100" dist="12700" dir="2700000" algn="tl">
                  <a:srgbClr val="000000">
                    <a:alpha val="43137"/>
                  </a:srgbClr>
                </a:outerShdw>
              </a:effectLst>
              <a:latin typeface="Blackadder ITC" panose="04020505051007020D02" pitchFamily="82" charset="0"/>
            </a:endParaRPr>
          </a:p>
          <a:p>
            <a:pPr>
              <a:lnSpc>
                <a:spcPct val="119000"/>
              </a:lnSpc>
              <a:spcAft>
                <a:spcPts val="488"/>
              </a:spcAft>
            </a:pPr>
            <a:r>
              <a:rPr lang="en-US" sz="3200" kern="1400" dirty="0">
                <a:ln w="3175">
                  <a:noFill/>
                </a:ln>
                <a:solidFill>
                  <a:srgbClr val="FFFCEA"/>
                </a:solidFill>
                <a:effectLst>
                  <a:glow rad="101600">
                    <a:srgbClr val="C00000">
                      <a:alpha val="60000"/>
                    </a:srgbClr>
                  </a:glow>
                  <a:outerShdw blurRad="38100" dist="12700" dir="2700000" algn="tl">
                    <a:srgbClr val="000000">
                      <a:alpha val="43137"/>
                    </a:srgbClr>
                  </a:outerShdw>
                </a:effectLst>
                <a:latin typeface="Blackadder ITC" panose="04020505051007020D02" pitchFamily="82" charset="0"/>
              </a:rPr>
              <a:t>What was  life like in Tudor England?</a:t>
            </a:r>
            <a:endParaRPr lang="en-US" kern="1400" dirty="0">
              <a:ln w="3175">
                <a:noFill/>
              </a:ln>
              <a:solidFill>
                <a:srgbClr val="FFFCEA"/>
              </a:solidFill>
              <a:effectLst>
                <a:glow rad="101600">
                  <a:srgbClr val="C00000">
                    <a:alpha val="60000"/>
                  </a:srgbClr>
                </a:glow>
                <a:outerShdw blurRad="38100" dist="12700" dir="2700000" algn="tl">
                  <a:srgbClr val="000000">
                    <a:alpha val="43137"/>
                  </a:srgbClr>
                </a:outerShdw>
              </a:effectLst>
              <a:latin typeface="Blackadder ITC" panose="04020505051007020D02" pitchFamily="82" charset="0"/>
            </a:endParaRPr>
          </a:p>
          <a:p>
            <a:pPr>
              <a:lnSpc>
                <a:spcPct val="119000"/>
              </a:lnSpc>
              <a:spcAft>
                <a:spcPts val="488"/>
              </a:spcAft>
            </a:pPr>
            <a:r>
              <a:rPr lang="en-US" sz="3200" kern="1400" dirty="0">
                <a:ln w="3175">
                  <a:noFill/>
                </a:ln>
                <a:solidFill>
                  <a:srgbClr val="FFFCEA"/>
                </a:solidFill>
                <a:effectLst>
                  <a:glow rad="101600">
                    <a:srgbClr val="C00000">
                      <a:alpha val="60000"/>
                    </a:srgbClr>
                  </a:glow>
                  <a:outerShdw blurRad="38100" dist="12700" dir="2700000" algn="tl">
                    <a:srgbClr val="000000">
                      <a:alpha val="43137"/>
                    </a:srgbClr>
                  </a:outerShdw>
                </a:effectLst>
                <a:latin typeface="Blackadder ITC" panose="04020505051007020D02" pitchFamily="82" charset="0"/>
              </a:rPr>
              <a:t>Was Henry VIII a good King?</a:t>
            </a:r>
            <a:endParaRPr lang="en-US" kern="1400" dirty="0">
              <a:ln w="3175">
                <a:noFill/>
              </a:ln>
              <a:solidFill>
                <a:srgbClr val="FFFCEA"/>
              </a:solidFill>
              <a:effectLst>
                <a:glow rad="101600">
                  <a:srgbClr val="C00000">
                    <a:alpha val="60000"/>
                  </a:srgbClr>
                </a:glow>
                <a:outerShdw blurRad="38100" dist="12700" dir="2700000" algn="tl">
                  <a:srgbClr val="000000">
                    <a:alpha val="43137"/>
                  </a:srgbClr>
                </a:outerShdw>
              </a:effectLst>
              <a:latin typeface="Blackadder ITC" panose="04020505051007020D02" pitchFamily="82" charset="0"/>
            </a:endParaRPr>
          </a:p>
          <a:p>
            <a:pPr>
              <a:lnSpc>
                <a:spcPct val="119000"/>
              </a:lnSpc>
              <a:spcAft>
                <a:spcPts val="488"/>
              </a:spcAft>
            </a:pPr>
            <a:r>
              <a:rPr lang="en-US" sz="3200" kern="1400" dirty="0">
                <a:ln w="3175">
                  <a:noFill/>
                </a:ln>
                <a:solidFill>
                  <a:srgbClr val="FFFCEA"/>
                </a:solidFill>
                <a:effectLst>
                  <a:glow rad="101600">
                    <a:srgbClr val="C00000">
                      <a:alpha val="60000"/>
                    </a:srgbClr>
                  </a:glow>
                  <a:outerShdw blurRad="38100" dist="12700" dir="2700000" algn="tl">
                    <a:srgbClr val="000000">
                      <a:alpha val="43137"/>
                    </a:srgbClr>
                  </a:outerShdw>
                </a:effectLst>
                <a:latin typeface="Blackadder ITC" panose="04020505051007020D02" pitchFamily="82" charset="0"/>
              </a:rPr>
              <a:t>What did Tudors eat and why?</a:t>
            </a:r>
            <a:endParaRPr lang="en-US" kern="1400" dirty="0">
              <a:ln w="3175">
                <a:noFill/>
              </a:ln>
              <a:solidFill>
                <a:srgbClr val="FFFCEA"/>
              </a:solidFill>
              <a:effectLst>
                <a:glow rad="101600">
                  <a:srgbClr val="C00000">
                    <a:alpha val="60000"/>
                  </a:srgbClr>
                </a:glow>
                <a:outerShdw blurRad="38100" dist="12700" dir="2700000" algn="tl">
                  <a:srgbClr val="000000">
                    <a:alpha val="43137"/>
                  </a:srgbClr>
                </a:outerShdw>
              </a:effectLst>
              <a:latin typeface="Blackadder ITC" panose="04020505051007020D02" pitchFamily="82" charset="0"/>
            </a:endParaRPr>
          </a:p>
          <a:p>
            <a:pPr>
              <a:lnSpc>
                <a:spcPct val="119000"/>
              </a:lnSpc>
              <a:spcAft>
                <a:spcPts val="488"/>
              </a:spcAft>
            </a:pPr>
            <a:r>
              <a:rPr lang="en-US" sz="3200" kern="1400" dirty="0">
                <a:ln w="3175">
                  <a:noFill/>
                </a:ln>
                <a:solidFill>
                  <a:srgbClr val="FFFCEA"/>
                </a:solidFill>
                <a:effectLst>
                  <a:glow rad="101600">
                    <a:srgbClr val="C00000">
                      <a:alpha val="60000"/>
                    </a:srgbClr>
                  </a:glow>
                  <a:outerShdw blurRad="38100" dist="12700" dir="2700000" algn="tl">
                    <a:srgbClr val="000000">
                      <a:alpha val="43137"/>
                    </a:srgbClr>
                  </a:outerShdw>
                </a:effectLst>
                <a:latin typeface="Blackadder ITC" panose="04020505051007020D02" pitchFamily="82" charset="0"/>
              </a:rPr>
              <a:t>How were Tudors punished?</a:t>
            </a:r>
            <a:endParaRPr lang="en-US" kern="1400" dirty="0">
              <a:ln w="3175">
                <a:noFill/>
              </a:ln>
              <a:solidFill>
                <a:srgbClr val="FFFCEA"/>
              </a:solidFill>
              <a:effectLst>
                <a:glow rad="101600">
                  <a:srgbClr val="C00000">
                    <a:alpha val="60000"/>
                  </a:srgbClr>
                </a:glow>
                <a:outerShdw blurRad="38100" dist="12700" dir="2700000" algn="tl">
                  <a:srgbClr val="000000">
                    <a:alpha val="43137"/>
                  </a:srgbClr>
                </a:outerShdw>
              </a:effectLst>
              <a:latin typeface="Blackadder ITC" panose="04020505051007020D02" pitchFamily="82" charset="0"/>
            </a:endParaRPr>
          </a:p>
          <a:p>
            <a:pPr>
              <a:lnSpc>
                <a:spcPct val="119000"/>
              </a:lnSpc>
              <a:spcAft>
                <a:spcPts val="488"/>
              </a:spcAft>
            </a:pPr>
            <a:r>
              <a:rPr lang="en-US" sz="3200" kern="1400" dirty="0">
                <a:ln w="3175">
                  <a:noFill/>
                </a:ln>
                <a:solidFill>
                  <a:srgbClr val="FFFCEA"/>
                </a:solidFill>
                <a:effectLst>
                  <a:glow rad="101600">
                    <a:srgbClr val="C00000">
                      <a:alpha val="60000"/>
                    </a:srgbClr>
                  </a:glow>
                  <a:outerShdw blurRad="38100" dist="12700" dir="2700000" algn="tl">
                    <a:srgbClr val="000000">
                      <a:alpha val="43137"/>
                    </a:srgbClr>
                  </a:outerShdw>
                </a:effectLst>
                <a:latin typeface="Blackadder ITC" panose="04020505051007020D02" pitchFamily="82" charset="0"/>
              </a:rPr>
              <a:t>Who was Shakespeare and why is he considered to be so important?</a:t>
            </a:r>
            <a:endParaRPr lang="en-US" kern="1400" dirty="0">
              <a:ln w="3175">
                <a:noFill/>
              </a:ln>
              <a:solidFill>
                <a:srgbClr val="FFFCEA"/>
              </a:solidFill>
              <a:effectLst>
                <a:glow rad="101600">
                  <a:srgbClr val="C00000">
                    <a:alpha val="60000"/>
                  </a:srgbClr>
                </a:glow>
                <a:outerShdw blurRad="38100" dist="12700" dir="2700000" algn="tl">
                  <a:srgbClr val="000000">
                    <a:alpha val="43137"/>
                  </a:srgbClr>
                </a:outerShdw>
              </a:effectLst>
              <a:latin typeface="Blackadder ITC" panose="04020505051007020D02" pitchFamily="82" charset="0"/>
            </a:endParaRPr>
          </a:p>
          <a:p>
            <a:pPr>
              <a:lnSpc>
                <a:spcPct val="119000"/>
              </a:lnSpc>
              <a:spcAft>
                <a:spcPts val="488"/>
              </a:spcAft>
            </a:pPr>
            <a:r>
              <a:rPr lang="en-US" sz="3200" kern="1400" dirty="0">
                <a:ln w="3175">
                  <a:noFill/>
                </a:ln>
                <a:solidFill>
                  <a:srgbClr val="FFFCEA"/>
                </a:solidFill>
                <a:effectLst>
                  <a:glow rad="101600">
                    <a:srgbClr val="C00000">
                      <a:alpha val="60000"/>
                    </a:srgbClr>
                  </a:glow>
                  <a:outerShdw blurRad="38100" dist="12700" dir="2700000" algn="tl">
                    <a:srgbClr val="000000">
                      <a:alpha val="43137"/>
                    </a:srgbClr>
                  </a:outerShdw>
                </a:effectLst>
                <a:latin typeface="Blackadder ITC" panose="04020505051007020D02" pitchFamily="82" charset="0"/>
              </a:rPr>
              <a:t>Why was the Church of England created?</a:t>
            </a:r>
            <a:endParaRPr lang="en-US" kern="1400" dirty="0">
              <a:ln w="3175">
                <a:noFill/>
              </a:ln>
              <a:solidFill>
                <a:srgbClr val="FFFCEA"/>
              </a:solidFill>
              <a:effectLst>
                <a:glow rad="101600">
                  <a:srgbClr val="C00000">
                    <a:alpha val="60000"/>
                  </a:srgbClr>
                </a:glow>
                <a:outerShdw blurRad="38100" dist="12700" dir="2700000" algn="tl">
                  <a:srgbClr val="000000">
                    <a:alpha val="43137"/>
                  </a:srgbClr>
                </a:outerShdw>
              </a:effectLst>
              <a:latin typeface="Blackadder ITC" panose="04020505051007020D02" pitchFamily="82" charset="0"/>
            </a:endParaRPr>
          </a:p>
          <a:p>
            <a:pPr>
              <a:lnSpc>
                <a:spcPct val="119000"/>
              </a:lnSpc>
              <a:spcAft>
                <a:spcPts val="488"/>
              </a:spcAft>
            </a:pPr>
            <a:r>
              <a:rPr lang="en-US" sz="3200" kern="1400" dirty="0">
                <a:ln w="3175">
                  <a:noFill/>
                </a:ln>
                <a:solidFill>
                  <a:srgbClr val="FFFCEA"/>
                </a:solidFill>
                <a:effectLst>
                  <a:glow rad="101600">
                    <a:srgbClr val="C00000">
                      <a:alpha val="60000"/>
                    </a:srgbClr>
                  </a:glow>
                  <a:outerShdw blurRad="38100" dist="12700" dir="2700000" algn="tl">
                    <a:srgbClr val="000000">
                      <a:alpha val="43137"/>
                    </a:srgbClr>
                  </a:outerShdw>
                </a:effectLst>
                <a:latin typeface="Blackadder ITC" panose="04020505051007020D02" pitchFamily="82" charset="0"/>
              </a:rPr>
              <a:t>Could women perform in plays?</a:t>
            </a:r>
            <a:endParaRPr lang="en-US" kern="1400" dirty="0">
              <a:ln w="3175">
                <a:noFill/>
              </a:ln>
              <a:solidFill>
                <a:srgbClr val="FFFCEA"/>
              </a:solidFill>
              <a:effectLst>
                <a:glow rad="101600">
                  <a:srgbClr val="C00000">
                    <a:alpha val="60000"/>
                  </a:srgbClr>
                </a:glow>
                <a:outerShdw blurRad="38100" dist="12700" dir="2700000" algn="tl">
                  <a:srgbClr val="000000">
                    <a:alpha val="43137"/>
                  </a:srgbClr>
                </a:outerShdw>
              </a:effectLst>
              <a:latin typeface="Blackadder ITC" panose="04020505051007020D02" pitchFamily="82" charset="0"/>
            </a:endParaRPr>
          </a:p>
          <a:p>
            <a:pPr>
              <a:lnSpc>
                <a:spcPct val="119000"/>
              </a:lnSpc>
              <a:spcAft>
                <a:spcPts val="488"/>
              </a:spcAft>
            </a:pPr>
            <a:r>
              <a:rPr lang="en-US" sz="3200" kern="1400" dirty="0">
                <a:ln w="3175">
                  <a:noFill/>
                </a:ln>
                <a:solidFill>
                  <a:srgbClr val="FFFCEA"/>
                </a:solidFill>
                <a:effectLst>
                  <a:glow rad="101600">
                    <a:srgbClr val="C00000">
                      <a:alpha val="60000"/>
                    </a:srgbClr>
                  </a:glow>
                  <a:outerShdw blurRad="38100" dist="12700" dir="2700000" algn="tl">
                    <a:srgbClr val="000000">
                      <a:alpha val="43137"/>
                    </a:srgbClr>
                  </a:outerShdw>
                </a:effectLst>
                <a:latin typeface="Blackadder ITC" panose="04020505051007020D02" pitchFamily="82" charset="0"/>
              </a:rPr>
              <a:t>Where was the Globe theatre?</a:t>
            </a:r>
            <a:endParaRPr lang="en-US" sz="1625" kern="1400" dirty="0">
              <a:ln w="3175">
                <a:noFill/>
              </a:ln>
              <a:solidFill>
                <a:srgbClr val="FFFCEA"/>
              </a:solidFill>
              <a:effectLst>
                <a:glow rad="101600">
                  <a:srgbClr val="C00000">
                    <a:alpha val="60000"/>
                  </a:srgbClr>
                </a:glow>
                <a:outerShdw blurRad="38100" dist="12700" dir="2700000" algn="tl">
                  <a:srgbClr val="000000">
                    <a:alpha val="43137"/>
                  </a:srgbClr>
                </a:outerShdw>
              </a:effectLst>
              <a:latin typeface="Blackadder ITC" panose="04020505051007020D02" pitchFamily="82" charset="0"/>
            </a:endParaRPr>
          </a:p>
        </p:txBody>
      </p:sp>
    </p:spTree>
    <p:extLst>
      <p:ext uri="{BB962C8B-B14F-4D97-AF65-F5344CB8AC3E}">
        <p14:creationId xmlns:p14="http://schemas.microsoft.com/office/powerpoint/2010/main" val="2793450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1026" name="Picture 2" descr="Tudor Rose, reproduction wallpaper designed by S. Scott... (#414666)"/>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260039" y="0"/>
            <a:ext cx="6337911" cy="615929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udor Rose, reproduction wallpaper designed by S. Scott... (#414666)"/>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260039" y="6142452"/>
            <a:ext cx="4333797" cy="374670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Tudor Rose, reproduction wallpaper designed by S. Scott... (#414666)"/>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2889210" y="6142452"/>
            <a:ext cx="3708740" cy="374670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3637269C-374C-1B65-63CE-FE60CE89B7D9}"/>
              </a:ext>
            </a:extLst>
          </p:cNvPr>
          <p:cNvSpPr/>
          <p:nvPr/>
        </p:nvSpPr>
        <p:spPr>
          <a:xfrm>
            <a:off x="-501323" y="-757990"/>
            <a:ext cx="7860631" cy="11421979"/>
          </a:xfrm>
          <a:prstGeom prst="rect">
            <a:avLst/>
          </a:prstGeom>
          <a:solidFill>
            <a:schemeClr val="bg1">
              <a:alpha val="3973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329977" y="16842"/>
            <a:ext cx="6198029" cy="10074874"/>
          </a:xfrm>
          <a:prstGeom prst="rect">
            <a:avLst/>
          </a:prstGeom>
        </p:spPr>
        <p:txBody>
          <a:bodyPr wrap="square">
            <a:spAutoFit/>
          </a:bodyPr>
          <a:lstStyle/>
          <a:p>
            <a:pPr algn="ctr">
              <a:spcAft>
                <a:spcPts val="488"/>
              </a:spcAft>
            </a:pPr>
            <a:r>
              <a:rPr lang="en-US" sz="3500" b="1" u="sng" kern="1400" dirty="0">
                <a:effectLst>
                  <a:outerShdw blurRad="38100" dist="19050" dir="2700000" algn="tl">
                    <a:srgbClr val="000000">
                      <a:alpha val="43137"/>
                    </a:srgbClr>
                  </a:outerShdw>
                </a:effectLst>
                <a:latin typeface="Blackadder ITC" panose="04020505051007020D02" pitchFamily="82" charset="0"/>
              </a:rPr>
              <a:t>What will we be learning in each subject?</a:t>
            </a:r>
            <a:br>
              <a:rPr lang="en-US" sz="3000" b="1" u="sng" kern="1400" dirty="0">
                <a:effectLst>
                  <a:outerShdw blurRad="38100" dist="19050" dir="2700000" algn="tl">
                    <a:srgbClr val="000000">
                      <a:alpha val="43137"/>
                    </a:srgbClr>
                  </a:outerShdw>
                </a:effectLst>
                <a:latin typeface="Blackadder ITC" panose="04020505051007020D02" pitchFamily="82" charset="0"/>
              </a:rPr>
            </a:br>
            <a:endParaRPr lang="en-US" sz="1200" b="1" kern="1400" dirty="0">
              <a:effectLst>
                <a:outerShdw blurRad="38100" dist="19050" dir="2700000" algn="tl">
                  <a:srgbClr val="000000">
                    <a:alpha val="43137"/>
                  </a:srgbClr>
                </a:outerShdw>
              </a:effectLst>
              <a:latin typeface="Blackadder ITC" panose="04020505051007020D02" pitchFamily="82" charset="0"/>
            </a:endParaRPr>
          </a:p>
          <a:p>
            <a:pPr marL="232172" indent="-232172" algn="just">
              <a:spcAft>
                <a:spcPts val="488"/>
              </a:spcAft>
              <a:buFont typeface="Wingdings" panose="05000000000000000000" pitchFamily="2" charset="2"/>
              <a:buChar char="v"/>
            </a:pPr>
            <a:r>
              <a:rPr lang="en-US" sz="1950" b="1" u="sng" kern="1400" dirty="0">
                <a:effectLst>
                  <a:outerShdw blurRad="38100" dist="19050" dir="2700000" algn="tl">
                    <a:srgbClr val="000000">
                      <a:alpha val="43137"/>
                    </a:srgbClr>
                  </a:outerShdw>
                </a:effectLst>
                <a:latin typeface="Blackadder ITC" panose="04020505051007020D02" pitchFamily="82" charset="0"/>
              </a:rPr>
              <a:t>English</a:t>
            </a:r>
            <a:r>
              <a:rPr lang="en-US" sz="1950" b="1" kern="1400" dirty="0">
                <a:effectLst>
                  <a:outerShdw blurRad="38100" dist="19050" dir="2700000" algn="tl">
                    <a:srgbClr val="000000">
                      <a:alpha val="43137"/>
                    </a:srgbClr>
                  </a:outerShdw>
                </a:effectLst>
                <a:latin typeface="Blackadder ITC" panose="04020505051007020D02" pitchFamily="82" charset="0"/>
              </a:rPr>
              <a:t>:</a:t>
            </a:r>
            <a:r>
              <a:rPr lang="en-US" sz="1788" kern="1400" dirty="0">
                <a:effectLst>
                  <a:outerShdw blurRad="38100" dist="19050" dir="2700000" algn="tl">
                    <a:srgbClr val="000000">
                      <a:alpha val="43137"/>
                    </a:srgbClr>
                  </a:outerShdw>
                </a:effectLst>
                <a:latin typeface="Blackadder ITC" panose="04020505051007020D02" pitchFamily="82" charset="0"/>
              </a:rPr>
              <a:t> </a:t>
            </a:r>
            <a:r>
              <a:rPr lang="en-US" sz="1788" kern="1400" dirty="0">
                <a:effectLst>
                  <a:outerShdw blurRad="38100" dist="6350" dir="2700000" algn="tl">
                    <a:srgbClr val="000000">
                      <a:alpha val="43137"/>
                    </a:srgbClr>
                  </a:outerShdw>
                </a:effectLst>
                <a:latin typeface="Blackadder ITC" panose="04020505051007020D02" pitchFamily="82" charset="0"/>
              </a:rPr>
              <a:t>We will be writing persuasive leaflets inspired by our trip to Hampton Court and creative stories based on the book Bearkeeper.  Later, we will develop speaking, listening and drama skill as we perform poetry and explore the work of Shakespeare, focusing particularly on </a:t>
            </a:r>
            <a:r>
              <a:rPr lang="en-US" sz="1788" i="1" kern="1400" dirty="0">
                <a:effectLst>
                  <a:outerShdw blurRad="38100" dist="6350" dir="2700000" algn="tl">
                    <a:srgbClr val="000000">
                      <a:alpha val="43137"/>
                    </a:srgbClr>
                  </a:outerShdw>
                </a:effectLst>
                <a:latin typeface="Blackadder ITC" panose="04020505051007020D02" pitchFamily="82" charset="0"/>
              </a:rPr>
              <a:t>Macbeth.</a:t>
            </a:r>
            <a:endParaRPr lang="en-US" sz="1788" kern="1400" dirty="0">
              <a:effectLst>
                <a:outerShdw blurRad="38100" dist="6350" dir="2700000" algn="tl">
                  <a:srgbClr val="000000">
                    <a:alpha val="43137"/>
                  </a:srgbClr>
                </a:outerShdw>
              </a:effectLst>
              <a:latin typeface="Blackadder ITC" panose="04020505051007020D02" pitchFamily="82" charset="0"/>
            </a:endParaRPr>
          </a:p>
          <a:p>
            <a:pPr algn="just">
              <a:spcAft>
                <a:spcPts val="488"/>
              </a:spcAft>
            </a:pPr>
            <a:endParaRPr lang="en-US" sz="100" kern="1400" dirty="0">
              <a:effectLst>
                <a:outerShdw blurRad="38100" dist="6350" dir="2700000" algn="tl">
                  <a:srgbClr val="000000">
                    <a:alpha val="43137"/>
                  </a:srgbClr>
                </a:outerShdw>
              </a:effectLst>
              <a:latin typeface="Blackadder ITC" panose="04020505051007020D02" pitchFamily="82" charset="0"/>
            </a:endParaRPr>
          </a:p>
          <a:p>
            <a:pPr marL="232172" indent="-232172" algn="just">
              <a:spcAft>
                <a:spcPts val="488"/>
              </a:spcAft>
              <a:buFont typeface="Wingdings" panose="05000000000000000000" pitchFamily="2" charset="2"/>
              <a:buChar char="v"/>
            </a:pPr>
            <a:r>
              <a:rPr lang="en-US" sz="1788" b="1" kern="1400" dirty="0">
                <a:effectLst>
                  <a:outerShdw blurRad="38100" dist="38100" dir="2700000" algn="tl">
                    <a:srgbClr val="000000">
                      <a:alpha val="43137"/>
                    </a:srgbClr>
                  </a:outerShdw>
                </a:effectLst>
                <a:latin typeface="Blackadder ITC" panose="04020505051007020D02" pitchFamily="82" charset="0"/>
              </a:rPr>
              <a:t> </a:t>
            </a:r>
            <a:r>
              <a:rPr lang="en-US" sz="1950" b="1" u="sng" kern="1400" dirty="0">
                <a:effectLst>
                  <a:outerShdw blurRad="38100" dist="12700" dir="2700000" algn="tl">
                    <a:srgbClr val="000000">
                      <a:alpha val="43137"/>
                    </a:srgbClr>
                  </a:outerShdw>
                </a:effectLst>
                <a:latin typeface="Blackadder ITC" panose="04020505051007020D02" pitchFamily="82" charset="0"/>
              </a:rPr>
              <a:t>Maths</a:t>
            </a:r>
            <a:r>
              <a:rPr lang="en-US" sz="1950" b="1" kern="1400" dirty="0">
                <a:effectLst>
                  <a:outerShdw blurRad="38100" dist="12700" dir="2700000" algn="tl">
                    <a:srgbClr val="000000">
                      <a:alpha val="43137"/>
                    </a:srgbClr>
                  </a:outerShdw>
                </a:effectLst>
                <a:latin typeface="Blackadder ITC" panose="04020505051007020D02" pitchFamily="82" charset="0"/>
              </a:rPr>
              <a:t>:</a:t>
            </a:r>
            <a:r>
              <a:rPr lang="en-US" sz="1788" b="1" kern="1400" dirty="0">
                <a:effectLst>
                  <a:outerShdw blurRad="38100" dist="12700" dir="2700000" algn="tl">
                    <a:srgbClr val="000000">
                      <a:alpha val="43137"/>
                    </a:srgbClr>
                  </a:outerShdw>
                </a:effectLst>
                <a:latin typeface="Blackadder ITC" panose="04020505051007020D02" pitchFamily="82" charset="0"/>
              </a:rPr>
              <a:t> </a:t>
            </a:r>
            <a:r>
              <a:rPr lang="en-US" sz="1788" kern="1400" dirty="0">
                <a:effectLst>
                  <a:outerShdw blurRad="38100" dir="2700000" algn="tl">
                    <a:srgbClr val="000000">
                      <a:alpha val="43137"/>
                    </a:srgbClr>
                  </a:outerShdw>
                </a:effectLst>
                <a:latin typeface="Blackadder ITC" panose="04020505051007020D02" pitchFamily="82" charset="0"/>
              </a:rPr>
              <a:t>We will be mastering place value, the four operations and begin to master year 5 fraction concepts.</a:t>
            </a:r>
          </a:p>
          <a:p>
            <a:pPr marL="232172" indent="-232172" algn="just">
              <a:spcAft>
                <a:spcPts val="488"/>
              </a:spcAft>
              <a:buFont typeface="Wingdings" panose="05000000000000000000" pitchFamily="2" charset="2"/>
              <a:buChar char="v"/>
            </a:pPr>
            <a:endParaRPr lang="en-US" sz="100" kern="1400" dirty="0">
              <a:effectLst>
                <a:outerShdw blurRad="38100" dir="2700000" algn="tl">
                  <a:srgbClr val="000000">
                    <a:alpha val="43137"/>
                  </a:srgbClr>
                </a:outerShdw>
              </a:effectLst>
              <a:latin typeface="Blackadder ITC" panose="04020505051007020D02" pitchFamily="82" charset="0"/>
            </a:endParaRPr>
          </a:p>
          <a:p>
            <a:pPr marL="232172" indent="-232172" algn="just">
              <a:spcAft>
                <a:spcPts val="488"/>
              </a:spcAft>
              <a:buFont typeface="Wingdings" panose="05000000000000000000" pitchFamily="2" charset="2"/>
              <a:buChar char="v"/>
            </a:pPr>
            <a:r>
              <a:rPr lang="en-US" sz="1788" kern="1400" dirty="0">
                <a:effectLst>
                  <a:outerShdw blurRad="38100" dist="12700" dir="2700000" algn="tl">
                    <a:srgbClr val="000000">
                      <a:alpha val="43137"/>
                    </a:srgbClr>
                  </a:outerShdw>
                </a:effectLst>
                <a:latin typeface="Blackadder ITC" panose="04020505051007020D02" pitchFamily="82" charset="0"/>
              </a:rPr>
              <a:t> </a:t>
            </a:r>
            <a:r>
              <a:rPr lang="en-US" sz="1950" b="1" u="sng" kern="1400" dirty="0">
                <a:effectLst>
                  <a:outerShdw blurRad="38100" dist="12700" dir="2700000" algn="tl">
                    <a:srgbClr val="000000">
                      <a:alpha val="43137"/>
                    </a:srgbClr>
                  </a:outerShdw>
                </a:effectLst>
                <a:latin typeface="Blackadder ITC" panose="04020505051007020D02" pitchFamily="82" charset="0"/>
              </a:rPr>
              <a:t>Science</a:t>
            </a:r>
            <a:r>
              <a:rPr lang="en-US" sz="1950" b="1" kern="1400" dirty="0">
                <a:effectLst>
                  <a:outerShdw blurRad="38100" dist="12700" dir="2700000" algn="tl">
                    <a:srgbClr val="000000">
                      <a:alpha val="43137"/>
                    </a:srgbClr>
                  </a:outerShdw>
                </a:effectLst>
                <a:latin typeface="Blackadder ITC" panose="04020505051007020D02" pitchFamily="82" charset="0"/>
              </a:rPr>
              <a:t>:</a:t>
            </a:r>
            <a:r>
              <a:rPr lang="en-US" sz="1788" kern="1400" dirty="0">
                <a:effectLst>
                  <a:outerShdw blurRad="38100" dist="12700" dir="2700000" algn="tl">
                    <a:srgbClr val="000000">
                      <a:alpha val="43137"/>
                    </a:srgbClr>
                  </a:outerShdw>
                </a:effectLst>
                <a:latin typeface="Blackadder ITC" panose="04020505051007020D02" pitchFamily="82" charset="0"/>
              </a:rPr>
              <a:t>  </a:t>
            </a:r>
            <a:r>
              <a:rPr lang="en-US" sz="1788" kern="1400" dirty="0">
                <a:effectLst>
                  <a:outerShdw blurRad="38100" dir="2700000" algn="tl">
                    <a:srgbClr val="000000">
                      <a:alpha val="43137"/>
                    </a:srgbClr>
                  </a:outerShdw>
                </a:effectLst>
                <a:latin typeface="Blackadder ITC" panose="04020505051007020D02" pitchFamily="82" charset="0"/>
              </a:rPr>
              <a:t>We will be investigating the worlds of </a:t>
            </a:r>
            <a:r>
              <a:rPr lang="en-US" sz="1788" b="1" kern="1400" dirty="0">
                <a:effectLst>
                  <a:outerShdw blurRad="38100" dir="2700000" algn="tl">
                    <a:srgbClr val="000000">
                      <a:alpha val="43137"/>
                    </a:srgbClr>
                  </a:outerShdw>
                </a:effectLst>
                <a:latin typeface="Blackadder ITC" panose="04020505051007020D02" pitchFamily="82" charset="0"/>
              </a:rPr>
              <a:t>sound</a:t>
            </a:r>
            <a:r>
              <a:rPr lang="en-US" sz="1788" kern="1400" dirty="0">
                <a:effectLst>
                  <a:outerShdw blurRad="38100" dir="2700000" algn="tl">
                    <a:srgbClr val="000000">
                      <a:alpha val="43137"/>
                    </a:srgbClr>
                  </a:outerShdw>
                </a:effectLst>
                <a:latin typeface="Blackadder ITC" panose="04020505051007020D02" pitchFamily="82" charset="0"/>
              </a:rPr>
              <a:t> and </a:t>
            </a:r>
            <a:r>
              <a:rPr lang="en-US" sz="1788" b="1" kern="1400" dirty="0">
                <a:effectLst>
                  <a:outerShdw blurRad="38100" dir="2700000" algn="tl">
                    <a:srgbClr val="000000">
                      <a:alpha val="43137"/>
                    </a:srgbClr>
                  </a:outerShdw>
                </a:effectLst>
                <a:latin typeface="Blackadder ITC" panose="04020505051007020D02" pitchFamily="82" charset="0"/>
              </a:rPr>
              <a:t>forces</a:t>
            </a:r>
            <a:r>
              <a:rPr lang="en-US" sz="1788" kern="1400" dirty="0">
                <a:effectLst>
                  <a:outerShdw blurRad="38100" dir="2700000" algn="tl">
                    <a:srgbClr val="000000">
                      <a:alpha val="43137"/>
                    </a:srgbClr>
                  </a:outerShdw>
                </a:effectLst>
                <a:latin typeface="Blackadder ITC" panose="04020505051007020D02" pitchFamily="82" charset="0"/>
              </a:rPr>
              <a:t>.</a:t>
            </a:r>
            <a:endParaRPr lang="en-US" sz="100" kern="1400" dirty="0">
              <a:effectLst>
                <a:outerShdw blurRad="38100" dir="2700000" algn="tl">
                  <a:srgbClr val="000000">
                    <a:alpha val="43137"/>
                  </a:srgbClr>
                </a:outerShdw>
              </a:effectLst>
              <a:latin typeface="Blackadder ITC" panose="04020505051007020D02" pitchFamily="82" charset="0"/>
            </a:endParaRPr>
          </a:p>
          <a:p>
            <a:pPr marL="232172" indent="-232172" algn="just">
              <a:spcAft>
                <a:spcPts val="488"/>
              </a:spcAft>
              <a:buFont typeface="Wingdings" panose="05000000000000000000" pitchFamily="2" charset="2"/>
              <a:buChar char="v"/>
            </a:pPr>
            <a:r>
              <a:rPr lang="en-US" sz="1788" kern="1400" dirty="0">
                <a:effectLst>
                  <a:outerShdw blurRad="38100" dist="12700" dir="2700000" algn="tl">
                    <a:srgbClr val="000000">
                      <a:alpha val="43137"/>
                    </a:srgbClr>
                  </a:outerShdw>
                </a:effectLst>
                <a:latin typeface="Blackadder ITC" panose="04020505051007020D02" pitchFamily="82" charset="0"/>
              </a:rPr>
              <a:t> </a:t>
            </a:r>
            <a:r>
              <a:rPr lang="en-US" sz="1950" b="1" u="sng" kern="1400" dirty="0">
                <a:effectLst>
                  <a:outerShdw blurRad="38100" dist="12700" dir="2700000" algn="tl">
                    <a:srgbClr val="000000">
                      <a:alpha val="43137"/>
                    </a:srgbClr>
                  </a:outerShdw>
                </a:effectLst>
                <a:latin typeface="Blackadder ITC" panose="04020505051007020D02" pitchFamily="82" charset="0"/>
              </a:rPr>
              <a:t>Computing</a:t>
            </a:r>
            <a:r>
              <a:rPr lang="en-US" sz="1950" kern="1400" dirty="0">
                <a:effectLst>
                  <a:outerShdw blurRad="38100" dist="12700" dir="2700000" algn="tl">
                    <a:srgbClr val="000000">
                      <a:alpha val="43137"/>
                    </a:srgbClr>
                  </a:outerShdw>
                </a:effectLst>
                <a:latin typeface="Blackadder ITC" panose="04020505051007020D02" pitchFamily="82" charset="0"/>
              </a:rPr>
              <a:t>: </a:t>
            </a:r>
            <a:r>
              <a:rPr lang="en-US" sz="1788" kern="1400" dirty="0">
                <a:effectLst>
                  <a:outerShdw blurRad="38100" dir="2700000" algn="tl">
                    <a:srgbClr val="000000">
                      <a:alpha val="43137"/>
                    </a:srgbClr>
                  </a:outerShdw>
                </a:effectLst>
                <a:latin typeface="Blackadder ITC" panose="04020505051007020D02" pitchFamily="82" charset="0"/>
              </a:rPr>
              <a:t>We will be learning how to use systems and networks, creating media and learn about how to keep ourselves safe online.</a:t>
            </a:r>
          </a:p>
          <a:p>
            <a:pPr marL="232172" indent="-232172" algn="just">
              <a:spcAft>
                <a:spcPts val="488"/>
              </a:spcAft>
              <a:buFont typeface="Wingdings" panose="05000000000000000000" pitchFamily="2" charset="2"/>
              <a:buChar char="v"/>
            </a:pPr>
            <a:endParaRPr lang="en-US" sz="100" kern="1400" dirty="0">
              <a:effectLst>
                <a:outerShdw blurRad="38100" dir="2700000" algn="tl">
                  <a:srgbClr val="000000">
                    <a:alpha val="43137"/>
                  </a:srgbClr>
                </a:outerShdw>
              </a:effectLst>
              <a:latin typeface="Blackadder ITC" panose="04020505051007020D02" pitchFamily="82" charset="0"/>
            </a:endParaRPr>
          </a:p>
          <a:p>
            <a:pPr marL="232172" indent="-232172" algn="just">
              <a:spcAft>
                <a:spcPts val="488"/>
              </a:spcAft>
              <a:buFont typeface="Wingdings" panose="05000000000000000000" pitchFamily="2" charset="2"/>
              <a:buChar char="v"/>
            </a:pPr>
            <a:r>
              <a:rPr lang="en-US" sz="1788" kern="1400" dirty="0">
                <a:effectLst>
                  <a:outerShdw blurRad="38100" dist="38100" dir="2700000" algn="tl">
                    <a:srgbClr val="000000">
                      <a:alpha val="43137"/>
                    </a:srgbClr>
                  </a:outerShdw>
                </a:effectLst>
                <a:latin typeface="Blackadder ITC" panose="04020505051007020D02" pitchFamily="82" charset="0"/>
              </a:rPr>
              <a:t> </a:t>
            </a:r>
            <a:r>
              <a:rPr lang="en-US" sz="1950" b="1" u="sng" kern="1400" dirty="0">
                <a:effectLst>
                  <a:outerShdw blurRad="38100" dist="12700" dir="2700000" algn="tl">
                    <a:srgbClr val="000000">
                      <a:alpha val="43137"/>
                    </a:srgbClr>
                  </a:outerShdw>
                </a:effectLst>
                <a:latin typeface="Blackadder ITC" panose="04020505051007020D02" pitchFamily="82" charset="0"/>
              </a:rPr>
              <a:t>Art and DT</a:t>
            </a:r>
            <a:r>
              <a:rPr lang="en-US" sz="1950" b="1" kern="1400" dirty="0">
                <a:effectLst>
                  <a:outerShdw blurRad="38100" dist="12700" dir="2700000" algn="tl">
                    <a:srgbClr val="000000">
                      <a:alpha val="43137"/>
                    </a:srgbClr>
                  </a:outerShdw>
                </a:effectLst>
                <a:latin typeface="Blackadder ITC" panose="04020505051007020D02" pitchFamily="82" charset="0"/>
              </a:rPr>
              <a:t>:</a:t>
            </a:r>
            <a:r>
              <a:rPr lang="en-US" sz="1950" kern="1400" dirty="0">
                <a:effectLst>
                  <a:outerShdw blurRad="38100" dist="12700" dir="2700000" algn="tl">
                    <a:srgbClr val="000000">
                      <a:alpha val="43137"/>
                    </a:srgbClr>
                  </a:outerShdw>
                </a:effectLst>
                <a:latin typeface="Blackadder ITC" panose="04020505051007020D02" pitchFamily="82" charset="0"/>
              </a:rPr>
              <a:t> </a:t>
            </a:r>
            <a:r>
              <a:rPr lang="en-US" sz="1788" kern="1400" dirty="0">
                <a:effectLst>
                  <a:outerShdw blurRad="38100" dir="2700000" algn="tl">
                    <a:srgbClr val="000000">
                      <a:alpha val="43137"/>
                    </a:srgbClr>
                  </a:outerShdw>
                </a:effectLst>
                <a:latin typeface="Blackadder ITC" panose="04020505051007020D02" pitchFamily="82" charset="0"/>
              </a:rPr>
              <a:t>We will be learning the skills of typography and the children will be producing their own designs on maps. In DT, we will also be harnessing our creativity to design and make Tudor food and create a Tudor money pouch. </a:t>
            </a:r>
          </a:p>
          <a:p>
            <a:pPr marL="232172" indent="-232172" algn="just">
              <a:spcAft>
                <a:spcPts val="488"/>
              </a:spcAft>
              <a:buFont typeface="Wingdings" panose="05000000000000000000" pitchFamily="2" charset="2"/>
              <a:buChar char="v"/>
            </a:pPr>
            <a:endParaRPr lang="en-US" sz="100" kern="1400" dirty="0">
              <a:effectLst>
                <a:outerShdw blurRad="38100" dir="2700000" algn="tl">
                  <a:srgbClr val="000000">
                    <a:alpha val="43137"/>
                  </a:srgbClr>
                </a:outerShdw>
              </a:effectLst>
              <a:latin typeface="Blackadder ITC" panose="04020505051007020D02" pitchFamily="82" charset="0"/>
            </a:endParaRPr>
          </a:p>
          <a:p>
            <a:pPr marL="232172" indent="-232172" algn="just">
              <a:spcAft>
                <a:spcPts val="488"/>
              </a:spcAft>
              <a:buFont typeface="Wingdings" panose="05000000000000000000" pitchFamily="2" charset="2"/>
              <a:buChar char="v"/>
            </a:pPr>
            <a:r>
              <a:rPr lang="en-US" sz="1788" kern="1400" dirty="0">
                <a:effectLst>
                  <a:outerShdw blurRad="38100" dist="12700" dir="2700000" algn="tl">
                    <a:srgbClr val="000000">
                      <a:alpha val="43137"/>
                    </a:srgbClr>
                  </a:outerShdw>
                </a:effectLst>
                <a:latin typeface="Blackadder ITC" panose="04020505051007020D02" pitchFamily="82" charset="0"/>
              </a:rPr>
              <a:t> </a:t>
            </a:r>
            <a:r>
              <a:rPr lang="en-US" sz="1950" b="1" u="sng" kern="1400" dirty="0">
                <a:effectLst>
                  <a:outerShdw blurRad="38100" dist="12700" dir="2700000" algn="tl">
                    <a:srgbClr val="000000">
                      <a:alpha val="43137"/>
                    </a:srgbClr>
                  </a:outerShdw>
                </a:effectLst>
                <a:latin typeface="Blackadder ITC" panose="04020505051007020D02" pitchFamily="82" charset="0"/>
              </a:rPr>
              <a:t>History</a:t>
            </a:r>
            <a:r>
              <a:rPr lang="en-US" sz="1950" b="1" kern="1400" dirty="0">
                <a:effectLst>
                  <a:outerShdw blurRad="38100" dist="12700" dir="2700000" algn="tl">
                    <a:srgbClr val="000000">
                      <a:alpha val="43137"/>
                    </a:srgbClr>
                  </a:outerShdw>
                </a:effectLst>
                <a:latin typeface="Blackadder ITC" panose="04020505051007020D02" pitchFamily="82" charset="0"/>
              </a:rPr>
              <a:t>:</a:t>
            </a:r>
            <a:r>
              <a:rPr lang="en-US" sz="1950" kern="1400" dirty="0">
                <a:effectLst>
                  <a:outerShdw blurRad="38100" dist="12700" dir="2700000" algn="tl">
                    <a:srgbClr val="000000">
                      <a:alpha val="43137"/>
                    </a:srgbClr>
                  </a:outerShdw>
                </a:effectLst>
                <a:latin typeface="Blackadder ITC" panose="04020505051007020D02" pitchFamily="82" charset="0"/>
              </a:rPr>
              <a:t> </a:t>
            </a:r>
            <a:r>
              <a:rPr lang="en-US" sz="1788" kern="1400" dirty="0">
                <a:effectLst>
                  <a:outerShdw blurRad="38100" dir="2700000" algn="tl">
                    <a:srgbClr val="000000">
                      <a:alpha val="43137"/>
                    </a:srgbClr>
                  </a:outerShdw>
                </a:effectLst>
                <a:latin typeface="Blackadder ITC" panose="04020505051007020D02" pitchFamily="82" charset="0"/>
              </a:rPr>
              <a:t>We will discover what life was like in Tudor times and step back into the world of William Shakespeare, Henry VIII and his wives and children, </a:t>
            </a:r>
            <a:r>
              <a:rPr lang="en-US" sz="1788" kern="1400" dirty="0">
                <a:effectLst>
                  <a:outerShdw blurRad="38100" dist="12700" dir="2700000" algn="tl">
                    <a:srgbClr val="000000">
                      <a:alpha val="43137"/>
                    </a:srgbClr>
                  </a:outerShdw>
                </a:effectLst>
                <a:latin typeface="Blackadder ITC" panose="04020505051007020D02" pitchFamily="82" charset="0"/>
              </a:rPr>
              <a:t> On our historical learning journey, we</a:t>
            </a:r>
            <a:r>
              <a:rPr lang="en-US" sz="1788" kern="1400" dirty="0">
                <a:effectLst>
                  <a:outerShdw blurRad="38100" dir="2700000" algn="tl">
                    <a:srgbClr val="000000">
                      <a:alpha val="43137"/>
                    </a:srgbClr>
                  </a:outerShdw>
                </a:effectLst>
                <a:latin typeface="Blackadder ITC" panose="04020505051007020D02" pitchFamily="82" charset="0"/>
              </a:rPr>
              <a:t> will be using and evaluating a variety of historical sources , considering similarities and differences.</a:t>
            </a:r>
          </a:p>
          <a:p>
            <a:pPr marL="232172" indent="-232172" algn="just">
              <a:spcAft>
                <a:spcPts val="488"/>
              </a:spcAft>
              <a:buFont typeface="Wingdings" panose="05000000000000000000" pitchFamily="2" charset="2"/>
              <a:buChar char="v"/>
            </a:pPr>
            <a:endParaRPr lang="en-US" sz="100" b="1" u="sng" kern="1400" dirty="0">
              <a:effectLst>
                <a:outerShdw blurRad="38100" dir="2700000" algn="tl">
                  <a:srgbClr val="000000">
                    <a:alpha val="43137"/>
                  </a:srgbClr>
                </a:outerShdw>
              </a:effectLst>
              <a:latin typeface="Blackadder ITC" panose="04020505051007020D02" pitchFamily="82" charset="0"/>
            </a:endParaRPr>
          </a:p>
          <a:p>
            <a:pPr marL="232172" indent="-232172" algn="just">
              <a:spcAft>
                <a:spcPts val="488"/>
              </a:spcAft>
              <a:buFont typeface="Wingdings" panose="05000000000000000000" pitchFamily="2" charset="2"/>
              <a:buChar char="v"/>
            </a:pPr>
            <a:r>
              <a:rPr lang="en-US" sz="1950" b="1" u="sng" kern="1400" dirty="0">
                <a:effectLst>
                  <a:outerShdw blurRad="38100" dist="12700" dir="2700000" algn="tl">
                    <a:srgbClr val="000000">
                      <a:alpha val="43137"/>
                    </a:srgbClr>
                  </a:outerShdw>
                </a:effectLst>
                <a:latin typeface="Blackadder ITC" panose="04020505051007020D02" pitchFamily="82" charset="0"/>
              </a:rPr>
              <a:t>RE</a:t>
            </a:r>
            <a:r>
              <a:rPr lang="en-US" sz="1950" b="1" kern="1400" dirty="0">
                <a:effectLst>
                  <a:outerShdw blurRad="38100" dist="12700" dir="2700000" algn="tl">
                    <a:srgbClr val="000000">
                      <a:alpha val="43137"/>
                    </a:srgbClr>
                  </a:outerShdw>
                </a:effectLst>
                <a:latin typeface="Blackadder ITC" panose="04020505051007020D02" pitchFamily="82" charset="0"/>
              </a:rPr>
              <a:t>:</a:t>
            </a:r>
            <a:r>
              <a:rPr lang="en-US" sz="1788" kern="1400" dirty="0">
                <a:effectLst>
                  <a:outerShdw blurRad="38100" dist="12700" dir="2700000" algn="tl">
                    <a:srgbClr val="000000">
                      <a:alpha val="43137"/>
                    </a:srgbClr>
                  </a:outerShdw>
                </a:effectLst>
                <a:latin typeface="Blackadder ITC" panose="04020505051007020D02" pitchFamily="82" charset="0"/>
              </a:rPr>
              <a:t> </a:t>
            </a:r>
            <a:r>
              <a:rPr lang="en-US" sz="1788" kern="1400" dirty="0">
                <a:effectLst>
                  <a:outerShdw blurRad="38100" dir="2700000" algn="tl">
                    <a:srgbClr val="000000">
                      <a:alpha val="43137"/>
                    </a:srgbClr>
                  </a:outerShdw>
                </a:effectLst>
                <a:latin typeface="Blackadder ITC" panose="04020505051007020D02" pitchFamily="82" charset="0"/>
              </a:rPr>
              <a:t>We consider why people have to stand up for what they believe in and challenges faced.</a:t>
            </a:r>
          </a:p>
          <a:p>
            <a:pPr marL="232172" indent="-232172" algn="just">
              <a:spcAft>
                <a:spcPts val="488"/>
              </a:spcAft>
              <a:buFont typeface="Wingdings" panose="05000000000000000000" pitchFamily="2" charset="2"/>
              <a:buChar char="v"/>
            </a:pPr>
            <a:endParaRPr lang="en-US" sz="100" kern="1400" dirty="0">
              <a:effectLst>
                <a:outerShdw blurRad="38100" dir="2700000" algn="tl">
                  <a:srgbClr val="000000">
                    <a:alpha val="43137"/>
                  </a:srgbClr>
                </a:outerShdw>
              </a:effectLst>
              <a:latin typeface="Blackadder ITC" panose="04020505051007020D02" pitchFamily="82" charset="0"/>
            </a:endParaRPr>
          </a:p>
          <a:p>
            <a:pPr marL="232172" indent="-232172" algn="just">
              <a:spcAft>
                <a:spcPts val="488"/>
              </a:spcAft>
              <a:buFont typeface="Wingdings" panose="05000000000000000000" pitchFamily="2" charset="2"/>
              <a:buChar char="v"/>
            </a:pPr>
            <a:r>
              <a:rPr lang="en-US" sz="1788" kern="1400" dirty="0">
                <a:effectLst>
                  <a:outerShdw blurRad="38100" dist="38100" dir="2700000" algn="tl">
                    <a:srgbClr val="000000">
                      <a:alpha val="43137"/>
                    </a:srgbClr>
                  </a:outerShdw>
                </a:effectLst>
                <a:latin typeface="Blackadder ITC" panose="04020505051007020D02" pitchFamily="82" charset="0"/>
              </a:rPr>
              <a:t> </a:t>
            </a:r>
            <a:r>
              <a:rPr lang="en-US" sz="1950" b="1" u="sng" kern="1400" dirty="0">
                <a:effectLst>
                  <a:outerShdw blurRad="38100" dist="12700" dir="2700000" algn="tl">
                    <a:srgbClr val="000000">
                      <a:alpha val="43137"/>
                    </a:srgbClr>
                  </a:outerShdw>
                </a:effectLst>
                <a:latin typeface="Blackadder ITC" panose="04020505051007020D02" pitchFamily="82" charset="0"/>
              </a:rPr>
              <a:t>Languages</a:t>
            </a:r>
            <a:r>
              <a:rPr lang="en-US" sz="1950" b="1" kern="1400" dirty="0">
                <a:effectLst>
                  <a:outerShdw blurRad="38100" dist="12700" dir="2700000" algn="tl">
                    <a:srgbClr val="000000">
                      <a:alpha val="43137"/>
                    </a:srgbClr>
                  </a:outerShdw>
                </a:effectLst>
                <a:latin typeface="Blackadder ITC" panose="04020505051007020D02" pitchFamily="82" charset="0"/>
              </a:rPr>
              <a:t>:</a:t>
            </a:r>
            <a:r>
              <a:rPr lang="en-US" sz="1788" kern="1400" dirty="0">
                <a:effectLst>
                  <a:outerShdw blurRad="38100" dist="12700" dir="2700000" algn="tl">
                    <a:srgbClr val="000000">
                      <a:alpha val="43137"/>
                    </a:srgbClr>
                  </a:outerShdw>
                </a:effectLst>
                <a:latin typeface="Blackadder ITC" panose="04020505051007020D02" pitchFamily="82" charset="0"/>
              </a:rPr>
              <a:t> </a:t>
            </a:r>
            <a:r>
              <a:rPr lang="en-US" sz="1788" kern="1400" dirty="0">
                <a:effectLst>
                  <a:outerShdw blurRad="38100" dir="2700000" algn="tl">
                    <a:srgbClr val="000000">
                      <a:alpha val="43137"/>
                    </a:srgbClr>
                  </a:outerShdw>
                </a:effectLst>
                <a:latin typeface="Blackadder ITC" panose="04020505051007020D02" pitchFamily="82" charset="0"/>
              </a:rPr>
              <a:t>We will be learning how </a:t>
            </a:r>
            <a:r>
              <a:rPr lang="en-GB" sz="1788" kern="1400" dirty="0">
                <a:effectLst>
                  <a:outerShdw blurRad="38100" dir="2700000" algn="tl">
                    <a:srgbClr val="000000">
                      <a:alpha val="43137"/>
                    </a:srgbClr>
                  </a:outerShdw>
                </a:effectLst>
                <a:latin typeface="Blackadder ITC" panose="04020505051007020D02" pitchFamily="82" charset="0"/>
              </a:rPr>
              <a:t>adjectives must agree with the gender and number of the noun being described.</a:t>
            </a:r>
            <a:endParaRPr lang="en-US" sz="100" kern="1400" dirty="0">
              <a:effectLst>
                <a:outerShdw blurRad="38100" dir="2700000" algn="tl">
                  <a:srgbClr val="000000">
                    <a:alpha val="43137"/>
                  </a:srgbClr>
                </a:outerShdw>
              </a:effectLst>
              <a:latin typeface="Blackadder ITC" panose="04020505051007020D02" pitchFamily="82" charset="0"/>
            </a:endParaRPr>
          </a:p>
          <a:p>
            <a:pPr marL="232172" indent="-232172" algn="just">
              <a:spcAft>
                <a:spcPts val="488"/>
              </a:spcAft>
              <a:buFont typeface="Wingdings" panose="05000000000000000000" pitchFamily="2" charset="2"/>
              <a:buChar char="v"/>
            </a:pPr>
            <a:r>
              <a:rPr lang="en-US" sz="1788" kern="1400" dirty="0">
                <a:effectLst>
                  <a:outerShdw blurRad="38100" dist="12700" dir="2700000" algn="tl">
                    <a:srgbClr val="000000">
                      <a:alpha val="43137"/>
                    </a:srgbClr>
                  </a:outerShdw>
                </a:effectLst>
                <a:latin typeface="Blackadder ITC" panose="04020505051007020D02" pitchFamily="82" charset="0"/>
              </a:rPr>
              <a:t> </a:t>
            </a:r>
            <a:r>
              <a:rPr lang="en-US" sz="1950" b="1" u="sng" kern="1400" dirty="0">
                <a:effectLst>
                  <a:outerShdw blurRad="38100" dist="12700" dir="2700000" algn="tl">
                    <a:srgbClr val="000000">
                      <a:alpha val="43137"/>
                    </a:srgbClr>
                  </a:outerShdw>
                </a:effectLst>
                <a:latin typeface="Blackadder ITC" panose="04020505051007020D02" pitchFamily="82" charset="0"/>
              </a:rPr>
              <a:t>Music</a:t>
            </a:r>
            <a:r>
              <a:rPr lang="en-US" sz="1950" b="1" kern="1400" dirty="0">
                <a:effectLst>
                  <a:outerShdw blurRad="38100" dist="12700" dir="2700000" algn="tl">
                    <a:srgbClr val="000000">
                      <a:alpha val="43137"/>
                    </a:srgbClr>
                  </a:outerShdw>
                </a:effectLst>
                <a:latin typeface="Blackadder ITC" panose="04020505051007020D02" pitchFamily="82" charset="0"/>
              </a:rPr>
              <a:t>:</a:t>
            </a:r>
            <a:r>
              <a:rPr lang="en-US" sz="1788" kern="1400" dirty="0">
                <a:effectLst>
                  <a:outerShdw blurRad="38100" dist="12700" dir="2700000" algn="tl">
                    <a:srgbClr val="000000">
                      <a:alpha val="43137"/>
                    </a:srgbClr>
                  </a:outerShdw>
                </a:effectLst>
                <a:latin typeface="Blackadder ITC" panose="04020505051007020D02" pitchFamily="82" charset="0"/>
              </a:rPr>
              <a:t> </a:t>
            </a:r>
            <a:r>
              <a:rPr lang="en-US" sz="1788" kern="1400" dirty="0">
                <a:effectLst>
                  <a:outerShdw blurRad="38100" dir="2700000" algn="tl">
                    <a:srgbClr val="000000">
                      <a:alpha val="43137"/>
                    </a:srgbClr>
                  </a:outerShdw>
                </a:effectLst>
                <a:latin typeface="Blackadder ITC" panose="04020505051007020D02" pitchFamily="82" charset="0"/>
              </a:rPr>
              <a:t>We will learn about melody and harmony in music, as well as singing and playing in different styles.</a:t>
            </a:r>
          </a:p>
          <a:p>
            <a:pPr marL="232172" indent="-232172" algn="just">
              <a:spcAft>
                <a:spcPts val="488"/>
              </a:spcAft>
              <a:buFont typeface="Wingdings" panose="05000000000000000000" pitchFamily="2" charset="2"/>
              <a:buChar char="v"/>
            </a:pPr>
            <a:endParaRPr lang="en-US" sz="100" kern="1400" dirty="0">
              <a:effectLst>
                <a:outerShdw blurRad="38100" dir="2700000" algn="tl">
                  <a:srgbClr val="000000">
                    <a:alpha val="43137"/>
                  </a:srgbClr>
                </a:outerShdw>
              </a:effectLst>
              <a:latin typeface="Blackadder ITC" panose="04020505051007020D02" pitchFamily="82" charset="0"/>
            </a:endParaRPr>
          </a:p>
          <a:p>
            <a:pPr marL="232172" indent="-232172" algn="just">
              <a:spcAft>
                <a:spcPts val="488"/>
              </a:spcAft>
              <a:buFont typeface="Wingdings" panose="05000000000000000000" pitchFamily="2" charset="2"/>
              <a:buChar char="v"/>
            </a:pPr>
            <a:r>
              <a:rPr lang="en-US" sz="1788" b="1" u="sng" kern="1400" dirty="0">
                <a:effectLst>
                  <a:outerShdw blurRad="38100" dist="38100" dir="2700000" algn="tl">
                    <a:srgbClr val="000000">
                      <a:alpha val="43137"/>
                    </a:srgbClr>
                  </a:outerShdw>
                </a:effectLst>
                <a:latin typeface="Blackadder ITC" panose="04020505051007020D02" pitchFamily="82" charset="0"/>
              </a:rPr>
              <a:t> </a:t>
            </a:r>
            <a:r>
              <a:rPr lang="en-US" sz="1950" b="1" u="sng" kern="1400" dirty="0">
                <a:effectLst>
                  <a:outerShdw blurRad="38100" dist="38100" dir="2700000" algn="tl">
                    <a:srgbClr val="000000">
                      <a:alpha val="43137"/>
                    </a:srgbClr>
                  </a:outerShdw>
                </a:effectLst>
                <a:latin typeface="Blackadder ITC" panose="04020505051007020D02" pitchFamily="82" charset="0"/>
              </a:rPr>
              <a:t>PE</a:t>
            </a:r>
            <a:r>
              <a:rPr lang="en-US" sz="1788" b="1" u="sng" kern="1400" dirty="0">
                <a:effectLst>
                  <a:outerShdw blurRad="38100" dist="38100" dir="2700000" algn="tl">
                    <a:srgbClr val="000000">
                      <a:alpha val="43137"/>
                    </a:srgbClr>
                  </a:outerShdw>
                </a:effectLst>
                <a:latin typeface="Blackadder ITC" panose="04020505051007020D02" pitchFamily="82" charset="0"/>
              </a:rPr>
              <a:t> </a:t>
            </a:r>
            <a:r>
              <a:rPr lang="en-US" sz="1788" b="1" kern="1400" dirty="0">
                <a:effectLst>
                  <a:outerShdw blurRad="38100" dist="38100" dir="2700000" algn="tl">
                    <a:srgbClr val="000000">
                      <a:alpha val="43137"/>
                    </a:srgbClr>
                  </a:outerShdw>
                </a:effectLst>
                <a:latin typeface="Blackadder ITC" panose="04020505051007020D02" pitchFamily="82" charset="0"/>
              </a:rPr>
              <a:t>:</a:t>
            </a:r>
            <a:r>
              <a:rPr lang="en-US" sz="1788" kern="1400" dirty="0">
                <a:effectLst>
                  <a:outerShdw blurRad="38100" dist="38100" dir="2700000" algn="tl">
                    <a:srgbClr val="000000">
                      <a:alpha val="43137"/>
                    </a:srgbClr>
                  </a:outerShdw>
                </a:effectLst>
                <a:latin typeface="Blackadder ITC" panose="04020505051007020D02" pitchFamily="82" charset="0"/>
              </a:rPr>
              <a:t> </a:t>
            </a:r>
            <a:r>
              <a:rPr lang="en-US" sz="1788" kern="1400" dirty="0">
                <a:effectLst>
                  <a:outerShdw blurRad="38100" dir="2700000" algn="tl">
                    <a:srgbClr val="000000">
                      <a:alpha val="43137"/>
                    </a:srgbClr>
                  </a:outerShdw>
                </a:effectLst>
                <a:latin typeface="Blackadder ITC" panose="04020505051007020D02" pitchFamily="82" charset="0"/>
              </a:rPr>
              <a:t>We will be developing our movement skills in gymnastics.</a:t>
            </a:r>
          </a:p>
          <a:p>
            <a:pPr marL="232172" indent="-232172" algn="just">
              <a:spcAft>
                <a:spcPts val="488"/>
              </a:spcAft>
              <a:buFont typeface="Wingdings" panose="05000000000000000000" pitchFamily="2" charset="2"/>
              <a:buChar char="v"/>
            </a:pPr>
            <a:endParaRPr lang="en-US" sz="200" kern="1400" dirty="0">
              <a:effectLst>
                <a:outerShdw blurRad="38100" dir="2700000" algn="tl">
                  <a:srgbClr val="000000">
                    <a:alpha val="43137"/>
                  </a:srgbClr>
                </a:outerShdw>
              </a:effectLst>
              <a:latin typeface="Blackadder ITC" panose="04020505051007020D02" pitchFamily="82" charset="0"/>
            </a:endParaRPr>
          </a:p>
          <a:p>
            <a:pPr marL="232172" indent="-232172" algn="just">
              <a:spcAft>
                <a:spcPts val="488"/>
              </a:spcAft>
              <a:buFont typeface="Wingdings" panose="05000000000000000000" pitchFamily="2" charset="2"/>
              <a:buChar char="v"/>
            </a:pPr>
            <a:r>
              <a:rPr lang="en-US" sz="1788" b="1" u="sng" kern="1400" dirty="0">
                <a:effectLst>
                  <a:outerShdw blurRad="38100" dist="12700" dir="2700000" algn="tl">
                    <a:srgbClr val="000000">
                      <a:alpha val="43137"/>
                    </a:srgbClr>
                  </a:outerShdw>
                </a:effectLst>
                <a:latin typeface="Blackadder ITC" panose="04020505051007020D02" pitchFamily="82" charset="0"/>
              </a:rPr>
              <a:t> </a:t>
            </a:r>
            <a:r>
              <a:rPr lang="en-US" sz="1950" b="1" u="sng" kern="1400" dirty="0">
                <a:effectLst>
                  <a:outerShdw blurRad="38100" dist="12700" dir="2700000" algn="tl">
                    <a:srgbClr val="000000">
                      <a:alpha val="43137"/>
                    </a:srgbClr>
                  </a:outerShdw>
                </a:effectLst>
                <a:latin typeface="Blackadder ITC" panose="04020505051007020D02" pitchFamily="82" charset="0"/>
              </a:rPr>
              <a:t>Games</a:t>
            </a:r>
            <a:r>
              <a:rPr lang="en-US" sz="1788" b="1" kern="1400" dirty="0">
                <a:effectLst>
                  <a:outerShdw blurRad="38100" dist="12700" dir="2700000" algn="tl">
                    <a:srgbClr val="000000">
                      <a:alpha val="43137"/>
                    </a:srgbClr>
                  </a:outerShdw>
                </a:effectLst>
                <a:latin typeface="Blackadder ITC" panose="04020505051007020D02" pitchFamily="82" charset="0"/>
              </a:rPr>
              <a:t>:</a:t>
            </a:r>
            <a:r>
              <a:rPr lang="en-US" sz="1788" kern="1400" dirty="0">
                <a:effectLst>
                  <a:outerShdw blurRad="38100" dist="12700" dir="2700000" algn="tl">
                    <a:srgbClr val="000000">
                      <a:alpha val="43137"/>
                    </a:srgbClr>
                  </a:outerShdw>
                </a:effectLst>
                <a:latin typeface="Blackadder ITC" panose="04020505051007020D02" pitchFamily="82" charset="0"/>
              </a:rPr>
              <a:t> </a:t>
            </a:r>
            <a:r>
              <a:rPr lang="en-US" sz="1788" kern="1400" dirty="0">
                <a:effectLst>
                  <a:outerShdw blurRad="38100" dir="2700000" algn="tl">
                    <a:srgbClr val="000000">
                      <a:alpha val="43137"/>
                    </a:srgbClr>
                  </a:outerShdw>
                </a:effectLst>
                <a:latin typeface="Blackadder ITC" panose="04020505051007020D02" pitchFamily="82" charset="0"/>
              </a:rPr>
              <a:t>We will be developing our skills in net/wall games, including tennis.</a:t>
            </a:r>
          </a:p>
          <a:p>
            <a:pPr marL="232172" indent="-232172" algn="just">
              <a:spcAft>
                <a:spcPts val="488"/>
              </a:spcAft>
              <a:buFont typeface="Wingdings" panose="05000000000000000000" pitchFamily="2" charset="2"/>
              <a:buChar char="v"/>
            </a:pPr>
            <a:endParaRPr lang="en-US" sz="300" kern="1400" dirty="0">
              <a:effectLst>
                <a:outerShdw blurRad="38100" dir="2700000" algn="tl">
                  <a:srgbClr val="000000">
                    <a:alpha val="43137"/>
                  </a:srgbClr>
                </a:outerShdw>
              </a:effectLst>
              <a:latin typeface="Blackadder ITC" panose="04020505051007020D02" pitchFamily="82" charset="0"/>
            </a:endParaRPr>
          </a:p>
          <a:p>
            <a:pPr marL="232172" indent="-232172" algn="just">
              <a:spcAft>
                <a:spcPts val="488"/>
              </a:spcAft>
              <a:buFont typeface="Wingdings" panose="05000000000000000000" pitchFamily="2" charset="2"/>
              <a:buChar char="v"/>
            </a:pPr>
            <a:r>
              <a:rPr lang="en-US" sz="1788" kern="1400" dirty="0">
                <a:effectLst>
                  <a:outerShdw blurRad="38100" dist="12700" dir="2700000" algn="tl">
                    <a:srgbClr val="000000">
                      <a:alpha val="43137"/>
                    </a:srgbClr>
                  </a:outerShdw>
                </a:effectLst>
                <a:latin typeface="Blackadder ITC" panose="04020505051007020D02" pitchFamily="82" charset="0"/>
              </a:rPr>
              <a:t> </a:t>
            </a:r>
            <a:r>
              <a:rPr lang="en-US" sz="1950" b="1" u="sng" kern="1400" dirty="0">
                <a:effectLst>
                  <a:outerShdw blurRad="38100" dist="12700" dir="2700000" algn="tl">
                    <a:srgbClr val="000000">
                      <a:alpha val="43137"/>
                    </a:srgbClr>
                  </a:outerShdw>
                </a:effectLst>
                <a:latin typeface="Blackadder ITC" panose="04020505051007020D02" pitchFamily="82" charset="0"/>
              </a:rPr>
              <a:t>RSHE</a:t>
            </a:r>
            <a:r>
              <a:rPr lang="en-US" sz="1788" b="1" kern="1400" dirty="0">
                <a:effectLst>
                  <a:outerShdw blurRad="38100" dist="12700" dir="2700000" algn="tl">
                    <a:srgbClr val="000000">
                      <a:alpha val="43137"/>
                    </a:srgbClr>
                  </a:outerShdw>
                </a:effectLst>
                <a:latin typeface="Blackadder ITC" panose="04020505051007020D02" pitchFamily="82" charset="0"/>
              </a:rPr>
              <a:t>:</a:t>
            </a:r>
            <a:r>
              <a:rPr lang="en-US" sz="1788" kern="1400" dirty="0">
                <a:effectLst>
                  <a:outerShdw blurRad="38100" dist="12700" dir="2700000" algn="tl">
                    <a:srgbClr val="000000">
                      <a:alpha val="43137"/>
                    </a:srgbClr>
                  </a:outerShdw>
                </a:effectLst>
                <a:latin typeface="Blackadder ITC" panose="04020505051007020D02" pitchFamily="82" charset="0"/>
              </a:rPr>
              <a:t> </a:t>
            </a:r>
            <a:r>
              <a:rPr lang="en-US" sz="1788" kern="1400" dirty="0">
                <a:effectLst>
                  <a:outerShdw blurRad="38100" dir="2700000" algn="tl">
                    <a:srgbClr val="000000">
                      <a:alpha val="43137"/>
                    </a:srgbClr>
                  </a:outerShdw>
                </a:effectLst>
                <a:latin typeface="Blackadder ITC" panose="04020505051007020D02" pitchFamily="82" charset="0"/>
              </a:rPr>
              <a:t>We will be discussing how to look after our world, e-Safety, respect personal boundaries and be aware of hazards.</a:t>
            </a:r>
          </a:p>
        </p:txBody>
      </p:sp>
    </p:spTree>
    <p:extLst>
      <p:ext uri="{BB962C8B-B14F-4D97-AF65-F5344CB8AC3E}">
        <p14:creationId xmlns:p14="http://schemas.microsoft.com/office/powerpoint/2010/main" val="3803180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91FBDF1-B195-6038-13D2-F7106E920034}"/>
              </a:ext>
            </a:extLst>
          </p:cNvPr>
          <p:cNvSpPr/>
          <p:nvPr/>
        </p:nvSpPr>
        <p:spPr>
          <a:xfrm>
            <a:off x="3374137" y="1034685"/>
            <a:ext cx="3483863" cy="2663627"/>
          </a:xfrm>
          <a:prstGeom prst="rect">
            <a:avLst/>
          </a:prstGeom>
          <a:solidFill>
            <a:schemeClr val="accent6">
              <a:lumMod val="75000"/>
              <a:alpha val="95273"/>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00" name="Picture 4" descr="https://sussexpast.co.uk/app/uploads/2021/03/back-of-house-and-garden.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123" r="12054"/>
          <a:stretch/>
        </p:blipFill>
        <p:spPr bwMode="auto">
          <a:xfrm>
            <a:off x="0" y="1034685"/>
            <a:ext cx="3374137" cy="2662785"/>
          </a:xfrm>
          <a:prstGeom prst="rect">
            <a:avLst/>
          </a:prstGeom>
          <a:noFill/>
          <a:ln w="19050">
            <a:no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3401013" y="1039781"/>
            <a:ext cx="3427919" cy="2537030"/>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b="1" dirty="0">
                <a:solidFill>
                  <a:schemeClr val="bg1"/>
                </a:solidFill>
                <a:effectLst>
                  <a:outerShdw blurRad="38100" dist="12700" dir="2700000" algn="tl">
                    <a:srgbClr val="000000">
                      <a:alpha val="43137"/>
                    </a:srgbClr>
                  </a:outerShdw>
                </a:effectLst>
                <a:latin typeface="Blackadder ITC" panose="04020505051007020D02" pitchFamily="82" charset="0"/>
              </a:rPr>
              <a:t>Visiting</a:t>
            </a:r>
            <a:br>
              <a:rPr lang="en-US" sz="2925" b="1" dirty="0">
                <a:solidFill>
                  <a:schemeClr val="bg1"/>
                </a:solidFill>
                <a:effectLst>
                  <a:outerShdw blurRad="38100" dist="12700" dir="2700000" algn="tl">
                    <a:srgbClr val="000000">
                      <a:alpha val="43137"/>
                    </a:srgbClr>
                  </a:outerShdw>
                </a:effectLst>
                <a:latin typeface="Blackadder ITC" panose="04020505051007020D02" pitchFamily="82" charset="0"/>
              </a:rPr>
            </a:br>
            <a:br>
              <a:rPr lang="en-US" sz="1000" b="1" dirty="0">
                <a:solidFill>
                  <a:schemeClr val="bg1"/>
                </a:solidFill>
                <a:effectLst>
                  <a:outerShdw blurRad="38100" dist="12700" dir="2700000" algn="tl">
                    <a:srgbClr val="000000">
                      <a:alpha val="43137"/>
                    </a:srgbClr>
                  </a:outerShdw>
                </a:effectLst>
                <a:latin typeface="Blackadder ITC" panose="04020505051007020D02" pitchFamily="82" charset="0"/>
              </a:rPr>
            </a:br>
            <a:r>
              <a:rPr lang="en-US" sz="2275" dirty="0">
                <a:solidFill>
                  <a:schemeClr val="bg1"/>
                </a:solidFill>
                <a:effectLst>
                  <a:outerShdw blurRad="38100" dir="2700000" algn="tl">
                    <a:srgbClr val="000000">
                      <a:alpha val="43137"/>
                    </a:srgbClr>
                  </a:outerShdw>
                </a:effectLst>
                <a:latin typeface="Blackadder ITC" panose="04020505051007020D02" pitchFamily="82" charset="0"/>
              </a:rPr>
              <a:t>Anne of Cleves House – Lewes</a:t>
            </a:r>
          </a:p>
          <a:p>
            <a:pPr algn="ctr"/>
            <a:r>
              <a:rPr lang="en-US" sz="2275" dirty="0">
                <a:solidFill>
                  <a:schemeClr val="bg1"/>
                </a:solidFill>
                <a:effectLst>
                  <a:outerShdw blurRad="38100" dir="2700000" algn="tl">
                    <a:srgbClr val="000000">
                      <a:alpha val="43137"/>
                    </a:srgbClr>
                  </a:outerShdw>
                </a:effectLst>
                <a:latin typeface="Blackadder ITC" panose="04020505051007020D02" pitchFamily="82" charset="0"/>
              </a:rPr>
              <a:t>Hever Castle </a:t>
            </a:r>
          </a:p>
          <a:p>
            <a:pPr algn="ctr"/>
            <a:r>
              <a:rPr lang="en-US" sz="2275" dirty="0">
                <a:solidFill>
                  <a:schemeClr val="bg1"/>
                </a:solidFill>
                <a:effectLst>
                  <a:outerShdw blurRad="38100" dir="2700000" algn="tl">
                    <a:srgbClr val="000000">
                      <a:alpha val="43137"/>
                    </a:srgbClr>
                  </a:outerShdw>
                </a:effectLst>
                <a:latin typeface="Blackadder ITC" panose="04020505051007020D02" pitchFamily="82" charset="0"/>
              </a:rPr>
              <a:t>Weald and Downland Living Museum </a:t>
            </a:r>
          </a:p>
          <a:p>
            <a:pPr algn="ctr"/>
            <a:r>
              <a:rPr lang="en-US" sz="2275" dirty="0">
                <a:solidFill>
                  <a:schemeClr val="bg1"/>
                </a:solidFill>
                <a:effectLst>
                  <a:outerShdw blurRad="38100" dir="2700000" algn="tl">
                    <a:srgbClr val="000000">
                      <a:alpha val="43137"/>
                    </a:srgbClr>
                  </a:outerShdw>
                </a:effectLst>
                <a:latin typeface="Blackadder ITC" panose="04020505051007020D02" pitchFamily="82" charset="0"/>
              </a:rPr>
              <a:t>Tower of London</a:t>
            </a:r>
          </a:p>
        </p:txBody>
      </p:sp>
      <p:sp>
        <p:nvSpPr>
          <p:cNvPr id="4" name="Rectangle 3"/>
          <p:cNvSpPr/>
          <p:nvPr/>
        </p:nvSpPr>
        <p:spPr>
          <a:xfrm>
            <a:off x="-10951" y="3966670"/>
            <a:ext cx="3427919" cy="2051908"/>
          </a:xfrm>
          <a:prstGeom prst="rect">
            <a:avLst/>
          </a:prstGeom>
        </p:spPr>
        <p:txBody>
          <a:bodyPr wrap="square">
            <a:spAutoFit/>
          </a:bodyPr>
          <a:lstStyle/>
          <a:p>
            <a:pPr algn="ctr">
              <a:lnSpc>
                <a:spcPct val="119000"/>
              </a:lnSpc>
              <a:spcAft>
                <a:spcPts val="488"/>
              </a:spcAft>
            </a:pPr>
            <a:r>
              <a:rPr lang="en-GB" sz="3250" b="1" kern="1400" dirty="0">
                <a:solidFill>
                  <a:srgbClr val="000000"/>
                </a:solidFill>
                <a:latin typeface="Blackadder ITC" panose="04020505051007020D02" pitchFamily="82" charset="0"/>
              </a:rPr>
              <a:t> </a:t>
            </a:r>
            <a:r>
              <a:rPr lang="en-US" sz="3200" b="1" kern="1400" dirty="0">
                <a:solidFill>
                  <a:srgbClr val="000000"/>
                </a:solidFill>
                <a:effectLst>
                  <a:outerShdw blurRad="19050" dist="12700" dir="2700000" algn="tl">
                    <a:srgbClr val="000000">
                      <a:alpha val="43137"/>
                    </a:srgbClr>
                  </a:outerShdw>
                </a:effectLst>
                <a:latin typeface="Blackadder ITC" panose="04020505051007020D02" pitchFamily="82" charset="0"/>
              </a:rPr>
              <a:t>Surfing</a:t>
            </a:r>
          </a:p>
          <a:p>
            <a:pPr algn="ctr">
              <a:lnSpc>
                <a:spcPct val="119000"/>
              </a:lnSpc>
              <a:spcAft>
                <a:spcPts val="488"/>
              </a:spcAft>
            </a:pPr>
            <a:endParaRPr lang="en-US" sz="200" b="1" kern="1400" dirty="0">
              <a:solidFill>
                <a:srgbClr val="000000"/>
              </a:solidFill>
              <a:effectLst>
                <a:outerShdw blurRad="19050" dist="12700" dir="2700000" algn="tl">
                  <a:srgbClr val="000000">
                    <a:alpha val="43137"/>
                  </a:srgbClr>
                </a:outerShdw>
              </a:effectLst>
              <a:latin typeface="Blackadder ITC" panose="04020505051007020D02" pitchFamily="82" charset="0"/>
            </a:endParaRPr>
          </a:p>
          <a:p>
            <a:pPr algn="ctr">
              <a:lnSpc>
                <a:spcPct val="119000"/>
              </a:lnSpc>
              <a:spcAft>
                <a:spcPts val="488"/>
              </a:spcAft>
            </a:pPr>
            <a:r>
              <a:rPr lang="en-GB" sz="1625" b="1" kern="1400" dirty="0">
                <a:solidFill>
                  <a:srgbClr val="000000"/>
                </a:solidFill>
                <a:latin typeface="Blackadder ITC" panose="04020505051007020D02" pitchFamily="82" charset="0"/>
                <a:hlinkClick r:id="rId3"/>
              </a:rPr>
              <a:t>www.topmarks.co.uk/Interactive.aspx?cat=107</a:t>
            </a:r>
            <a:r>
              <a:rPr lang="en-GB" sz="1625" b="1" kern="1400" dirty="0">
                <a:solidFill>
                  <a:srgbClr val="000000"/>
                </a:solidFill>
                <a:latin typeface="Blackadder ITC" panose="04020505051007020D02" pitchFamily="82" charset="0"/>
              </a:rPr>
              <a:t>  </a:t>
            </a:r>
            <a:endParaRPr lang="en-GB" sz="975" kern="1400" dirty="0">
              <a:solidFill>
                <a:srgbClr val="000000"/>
              </a:solidFill>
              <a:latin typeface="Blackadder ITC" panose="04020505051007020D02" pitchFamily="82" charset="0"/>
            </a:endParaRPr>
          </a:p>
          <a:p>
            <a:pPr algn="ctr">
              <a:lnSpc>
                <a:spcPct val="119000"/>
              </a:lnSpc>
              <a:spcAft>
                <a:spcPts val="488"/>
              </a:spcAft>
            </a:pPr>
            <a:r>
              <a:rPr lang="en-GB" sz="1625" b="1" kern="1400" dirty="0">
                <a:solidFill>
                  <a:srgbClr val="000000"/>
                </a:solidFill>
                <a:latin typeface="Blackadder ITC" panose="04020505051007020D02" pitchFamily="82" charset="0"/>
                <a:hlinkClick r:id="rId4"/>
              </a:rPr>
              <a:t>http://resources.woodlands-junior.kent.sch.uk/homework/Tudors.html</a:t>
            </a:r>
            <a:r>
              <a:rPr lang="en-GB" sz="1625" b="1" kern="1400" dirty="0">
                <a:solidFill>
                  <a:srgbClr val="000000"/>
                </a:solidFill>
                <a:latin typeface="Blackadder ITC" panose="04020505051007020D02" pitchFamily="82" charset="0"/>
              </a:rPr>
              <a:t> </a:t>
            </a:r>
            <a:endParaRPr lang="en-GB" sz="975" kern="1400" dirty="0">
              <a:solidFill>
                <a:srgbClr val="000000"/>
              </a:solidFill>
              <a:latin typeface="Blackadder ITC" panose="04020505051007020D02" pitchFamily="82" charset="0"/>
            </a:endParaRPr>
          </a:p>
          <a:p>
            <a:pPr>
              <a:lnSpc>
                <a:spcPct val="119000"/>
              </a:lnSpc>
              <a:spcAft>
                <a:spcPts val="488"/>
              </a:spcAft>
            </a:pPr>
            <a:r>
              <a:rPr lang="en-GB" sz="975" kern="1400" dirty="0">
                <a:solidFill>
                  <a:srgbClr val="000000"/>
                </a:solidFill>
                <a:latin typeface="Blackadder ITC" panose="04020505051007020D02" pitchFamily="82" charset="0"/>
              </a:rPr>
              <a:t> </a:t>
            </a:r>
          </a:p>
        </p:txBody>
      </p:sp>
      <p:pic>
        <p:nvPicPr>
          <p:cNvPr id="5" name="Picture 4" descr="Download World Wide Web HQ PNG Image | FreePNGImg"/>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0" y="3752944"/>
            <a:ext cx="1239253" cy="1031440"/>
          </a:xfrm>
          <a:prstGeom prst="rect">
            <a:avLst/>
          </a:prstGeom>
        </p:spPr>
      </p:pic>
      <p:sp>
        <p:nvSpPr>
          <p:cNvPr id="6" name="Rectangle 5"/>
          <p:cNvSpPr/>
          <p:nvPr/>
        </p:nvSpPr>
        <p:spPr>
          <a:xfrm>
            <a:off x="2946196" y="6827430"/>
            <a:ext cx="3745212" cy="3197029"/>
          </a:xfrm>
          <a:prstGeom prst="rect">
            <a:avLst/>
          </a:prstGeom>
        </p:spPr>
        <p:txBody>
          <a:bodyPr wrap="square">
            <a:spAutoFit/>
          </a:bodyPr>
          <a:lstStyle/>
          <a:p>
            <a:pPr algn="ctr">
              <a:lnSpc>
                <a:spcPct val="119000"/>
              </a:lnSpc>
              <a:spcAft>
                <a:spcPts val="488"/>
              </a:spcAft>
            </a:pPr>
            <a:r>
              <a:rPr lang="en-US" sz="3200" b="1" kern="1400" dirty="0">
                <a:solidFill>
                  <a:srgbClr val="000000"/>
                </a:solidFill>
                <a:effectLst>
                  <a:outerShdw blurRad="19050" dist="12700" dir="2700000" algn="tl">
                    <a:srgbClr val="000000">
                      <a:alpha val="43137"/>
                    </a:srgbClr>
                  </a:outerShdw>
                </a:effectLst>
                <a:latin typeface="Blackadder ITC" panose="04020505051007020D02" pitchFamily="82" charset="0"/>
              </a:rPr>
              <a:t>Reading</a:t>
            </a:r>
            <a:br>
              <a:rPr lang="en-US" sz="3250" b="1" kern="1400" dirty="0">
                <a:solidFill>
                  <a:srgbClr val="000000"/>
                </a:solidFill>
                <a:effectLst>
                  <a:outerShdw blurRad="19050" dist="12700" dir="2700000" algn="tl">
                    <a:srgbClr val="000000">
                      <a:alpha val="43137"/>
                    </a:srgbClr>
                  </a:outerShdw>
                </a:effectLst>
                <a:latin typeface="Blackadder ITC" panose="04020505051007020D02" pitchFamily="82" charset="0"/>
              </a:rPr>
            </a:br>
            <a:br>
              <a:rPr lang="en-US" sz="900" b="1" kern="1400" dirty="0">
                <a:solidFill>
                  <a:srgbClr val="000000"/>
                </a:solidFill>
                <a:effectLst>
                  <a:outerShdw blurRad="19050" dist="12700" dir="2700000" algn="tl">
                    <a:srgbClr val="000000">
                      <a:alpha val="43137"/>
                    </a:srgbClr>
                  </a:outerShdw>
                </a:effectLst>
                <a:latin typeface="Blackadder ITC" panose="04020505051007020D02" pitchFamily="82" charset="0"/>
              </a:rPr>
            </a:br>
            <a:r>
              <a:rPr lang="en-US" sz="1869" kern="1400" dirty="0">
                <a:solidFill>
                  <a:srgbClr val="000000"/>
                </a:solidFill>
                <a:latin typeface="Blackadder ITC" panose="04020505051007020D02" pitchFamily="82" charset="0"/>
              </a:rPr>
              <a:t>Marcia Williams’  versions of Shakespeare. </a:t>
            </a:r>
          </a:p>
          <a:p>
            <a:pPr marL="185738" indent="-185738" algn="ctr">
              <a:lnSpc>
                <a:spcPct val="119000"/>
              </a:lnSpc>
            </a:pPr>
            <a:r>
              <a:rPr lang="en-US" sz="1869" kern="1400" dirty="0">
                <a:solidFill>
                  <a:srgbClr val="000000"/>
                </a:solidFill>
                <a:latin typeface="Blackadder ITC" panose="04020505051007020D02" pitchFamily="82" charset="0"/>
              </a:rPr>
              <a:t>Horrible Histories – The Terrible Tudors</a:t>
            </a:r>
          </a:p>
          <a:p>
            <a:pPr marL="185738" indent="-185738" algn="ctr">
              <a:lnSpc>
                <a:spcPct val="119000"/>
              </a:lnSpc>
            </a:pPr>
            <a:r>
              <a:rPr lang="en-US" sz="1869" kern="1400" dirty="0">
                <a:solidFill>
                  <a:srgbClr val="000000"/>
                </a:solidFill>
                <a:latin typeface="Blackadder ITC" panose="04020505051007020D02" pitchFamily="82" charset="0"/>
              </a:rPr>
              <a:t>Birthdays are a Serious Business (A tale of a Tudor tearaway) – Karen Wallace</a:t>
            </a:r>
          </a:p>
          <a:p>
            <a:pPr marL="185738" indent="-185738" algn="ctr">
              <a:lnSpc>
                <a:spcPct val="114000"/>
              </a:lnSpc>
              <a:spcAft>
                <a:spcPts val="813"/>
              </a:spcAft>
            </a:pPr>
            <a:r>
              <a:rPr lang="en-US" sz="1869" kern="1400" dirty="0">
                <a:solidFill>
                  <a:srgbClr val="000000"/>
                </a:solidFill>
                <a:latin typeface="Blackadder ITC" panose="04020505051007020D02" pitchFamily="82" charset="0"/>
              </a:rPr>
              <a:t>The Prince, the Cook and the Cunning King – Terry Deary               </a:t>
            </a:r>
            <a:r>
              <a:rPr lang="en-US" sz="1869" kern="1400" dirty="0">
                <a:solidFill>
                  <a:srgbClr val="000000"/>
                </a:solidFill>
                <a:latin typeface="Monotype Corsiva" panose="03010101010201010101" pitchFamily="66" charset="0"/>
              </a:rPr>
              <a:t>   </a:t>
            </a:r>
            <a:endParaRPr lang="en-US" sz="1869" kern="1400" dirty="0">
              <a:solidFill>
                <a:srgbClr val="000000"/>
              </a:solidFill>
              <a:latin typeface="Calibri" panose="020F0502020204030204" pitchFamily="34" charset="0"/>
            </a:endParaRPr>
          </a:p>
          <a:p>
            <a:pPr>
              <a:lnSpc>
                <a:spcPct val="119000"/>
              </a:lnSpc>
              <a:spcAft>
                <a:spcPts val="488"/>
              </a:spcAft>
            </a:pPr>
            <a:r>
              <a:rPr lang="en-US" sz="894" kern="1400" dirty="0">
                <a:solidFill>
                  <a:srgbClr val="000000"/>
                </a:solidFill>
                <a:latin typeface="Calibri" panose="020F0502020204030204" pitchFamily="34" charset="0"/>
              </a:rPr>
              <a:t> </a:t>
            </a:r>
          </a:p>
        </p:txBody>
      </p:sp>
      <p:pic>
        <p:nvPicPr>
          <p:cNvPr id="4102" name="Picture 6" descr="Tudor Tearaway:Birthdays are a Serious Business (Sparks): Amazon.co.uk:  Wallace, Karen, Remphry, Martin: 9780749685041: Book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6592" y="6257394"/>
            <a:ext cx="2687598" cy="3646753"/>
          </a:xfrm>
          <a:prstGeom prst="rect">
            <a:avLst/>
          </a:prstGeom>
          <a:noFill/>
          <a:ln>
            <a:solidFill>
              <a:srgbClr val="D30605"/>
            </a:solidFill>
          </a:ln>
          <a:extLst>
            <a:ext uri="{909E8E84-426E-40DD-AFC4-6F175D3DCCD1}">
              <a14:hiddenFill xmlns:a14="http://schemas.microsoft.com/office/drawing/2010/main">
                <a:solidFill>
                  <a:srgbClr val="FFFFFF"/>
                </a:solidFill>
              </a14:hiddenFill>
            </a:ext>
          </a:extLst>
        </p:spPr>
      </p:pic>
      <p:pic>
        <p:nvPicPr>
          <p:cNvPr id="4103" name="Picture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01012" y="3697470"/>
            <a:ext cx="3454795" cy="3032240"/>
          </a:xfrm>
          <a:prstGeom prst="rect">
            <a:avLst/>
          </a:prstGeom>
          <a:noFill/>
          <a:ln w="952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Rectangle 10">
            <a:extLst>
              <a:ext uri="{FF2B5EF4-FFF2-40B4-BE49-F238E27FC236}">
                <a16:creationId xmlns:a16="http://schemas.microsoft.com/office/drawing/2014/main" id="{D5768F43-9329-E8CF-71B0-1FA263F325B1}"/>
              </a:ext>
            </a:extLst>
          </p:cNvPr>
          <p:cNvSpPr/>
          <p:nvPr/>
        </p:nvSpPr>
        <p:spPr>
          <a:xfrm>
            <a:off x="417181" y="156885"/>
            <a:ext cx="5967663" cy="706347"/>
          </a:xfrm>
          <a:prstGeom prst="rect">
            <a:avLst/>
          </a:prstGeom>
        </p:spPr>
        <p:txBody>
          <a:bodyPr wrap="square">
            <a:spAutoFit/>
          </a:bodyPr>
          <a:lstStyle/>
          <a:p>
            <a:pPr algn="ctr">
              <a:lnSpc>
                <a:spcPct val="114000"/>
              </a:lnSpc>
              <a:spcAft>
                <a:spcPts val="813"/>
              </a:spcAft>
            </a:pPr>
            <a:r>
              <a:rPr lang="en-US" sz="3500" b="1" kern="1400" dirty="0">
                <a:solidFill>
                  <a:srgbClr val="000000"/>
                </a:solidFill>
                <a:effectLst>
                  <a:outerShdw blurRad="19050" dist="12700" dir="2700000" algn="tl">
                    <a:srgbClr val="000000">
                      <a:alpha val="43137"/>
                    </a:srgbClr>
                  </a:outerShdw>
                </a:effectLst>
                <a:latin typeface="Blackadder ITC" panose="04020505051007020D02" pitchFamily="82" charset="0"/>
              </a:rPr>
              <a:t>Join in with our learning at home by…</a:t>
            </a:r>
          </a:p>
        </p:txBody>
      </p:sp>
    </p:spTree>
    <p:extLst>
      <p:ext uri="{BB962C8B-B14F-4D97-AF65-F5344CB8AC3E}">
        <p14:creationId xmlns:p14="http://schemas.microsoft.com/office/powerpoint/2010/main" val="128718790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356</TotalTime>
  <Words>829</Words>
  <Application>Microsoft Office PowerPoint</Application>
  <PresentationFormat>A4 Paper (210x297 mm)</PresentationFormat>
  <Paragraphs>74</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Blackadder ITC</vt:lpstr>
      <vt:lpstr>Calibri</vt:lpstr>
      <vt:lpstr>Calibri Light</vt:lpstr>
      <vt:lpstr>Monotype Corsiva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Head</dc:creator>
  <cp:lastModifiedBy>Peiris, Jo</cp:lastModifiedBy>
  <cp:revision>50</cp:revision>
  <cp:lastPrinted>2024-06-27T08:40:31Z</cp:lastPrinted>
  <dcterms:created xsi:type="dcterms:W3CDTF">2022-02-02T08:58:06Z</dcterms:created>
  <dcterms:modified xsi:type="dcterms:W3CDTF">2025-06-30T15:21:21Z</dcterms:modified>
</cp:coreProperties>
</file>