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58" r:id="rId6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668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01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2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1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8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9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38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4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1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9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9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6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D9FAD-47F5-416C-A268-64180BDEB1D2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D7A6-B874-44C4-A596-1736ED04A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6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bbc.co.uk/bitesize/topics/zq6svcw" TargetMode="Externa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259403"/>
            <a:ext cx="5572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Mysterious Maya</a:t>
            </a:r>
            <a:endParaRPr lang="en-GB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pic>
        <p:nvPicPr>
          <p:cNvPr id="1031" name="Picture 7" descr="Top 10 Inventions of the Mayan Civi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051"/>
            <a:ext cx="6858000" cy="46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4372" y="8320467"/>
            <a:ext cx="4769259" cy="160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  <a:spcAft>
                <a:spcPts val="488"/>
              </a:spcAft>
            </a:pPr>
            <a:r>
              <a:rPr lang="en-GB" sz="3600" b="1" kern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Year 4</a:t>
            </a:r>
          </a:p>
          <a:p>
            <a:pPr algn="ctr">
              <a:lnSpc>
                <a:spcPct val="119000"/>
              </a:lnSpc>
              <a:spcAft>
                <a:spcPts val="488"/>
              </a:spcAft>
            </a:pPr>
            <a:r>
              <a:rPr lang="en-GB" sz="3200" kern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Spring Term</a:t>
            </a:r>
            <a:endParaRPr lang="en-GB" sz="1000" kern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>
              <a:lnSpc>
                <a:spcPct val="119000"/>
              </a:lnSpc>
              <a:spcAft>
                <a:spcPts val="488"/>
              </a:spcAft>
            </a:pPr>
            <a:r>
              <a:rPr lang="en-GB" sz="800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 </a:t>
            </a:r>
            <a:endParaRPr lang="en-GB" sz="650" kern="1400" dirty="0">
              <a:solidFill>
                <a:srgbClr val="0000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8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an Facts For Kids | Who Were The Mayans? | DK Find Out">
            <a:extLst>
              <a:ext uri="{FF2B5EF4-FFF2-40B4-BE49-F238E27FC236}">
                <a16:creationId xmlns:a16="http://schemas.microsoft.com/office/drawing/2014/main" id="{3AC718F3-9115-4B61-90FD-631E412A1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89" t="8063" r="28107" b="12044"/>
          <a:stretch/>
        </p:blipFill>
        <p:spPr bwMode="auto">
          <a:xfrm>
            <a:off x="1282700" y="2984500"/>
            <a:ext cx="55753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5C70EC-3196-4DC3-94B5-3E8B53A4553F}"/>
              </a:ext>
            </a:extLst>
          </p:cNvPr>
          <p:cNvSpPr/>
          <p:nvPr/>
        </p:nvSpPr>
        <p:spPr>
          <a:xfrm>
            <a:off x="366963" y="141238"/>
            <a:ext cx="350720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Tempus Sans ITC" panose="04020404030D07020202" pitchFamily="82" charset="0"/>
              </a:rPr>
              <a:t>Did you know?</a:t>
            </a:r>
          </a:p>
          <a:p>
            <a:r>
              <a:rPr lang="en-US" dirty="0">
                <a:latin typeface="Tempus Sans ITC" panose="04020404030D07020202" pitchFamily="82" charset="0"/>
              </a:rPr>
              <a:t>The Spanish word Conquistador means 'he who conquers'.</a:t>
            </a:r>
          </a:p>
          <a:p>
            <a:r>
              <a:rPr lang="en-US" dirty="0">
                <a:latin typeface="Tempus Sans ITC" panose="04020404030D07020202" pitchFamily="82" charset="0"/>
              </a:rPr>
              <a:t>Children’s heads were often bound between two planks of wood. This was in order to change the shape of their heads! A sloping forehead (and large nose) were thought to be attractive to the Maya.</a:t>
            </a:r>
          </a:p>
          <a:p>
            <a:r>
              <a:rPr lang="en-US" dirty="0">
                <a:latin typeface="Tempus Sans ITC" panose="04020404030D07020202" pitchFamily="82" charset="0"/>
              </a:rPr>
              <a:t>The Maya believed that being cross-eyed was very attractive. They even trained their children to become cross-eyed by tying a bead between their eyes, to encourage them to look inwards.</a:t>
            </a:r>
          </a:p>
          <a:p>
            <a:r>
              <a:rPr lang="en-US" dirty="0">
                <a:latin typeface="Tempus Sans ITC" panose="04020404030D07020202" pitchFamily="82" charset="0"/>
              </a:rPr>
              <a:t>The Maya believed that the earth was flat and square. They thought it was held up on the back of a huge turtle-like creature.</a:t>
            </a:r>
          </a:p>
          <a:p>
            <a:endParaRPr lang="en-US" dirty="0">
              <a:latin typeface="Tempus Sans ITC" panose="04020404030D07020202" pitchFamily="82" charset="0"/>
            </a:endParaRPr>
          </a:p>
          <a:p>
            <a:endParaRPr lang="en-US" dirty="0">
              <a:latin typeface="Tempus Sans ITC" panose="04020404030D07020202" pitchFamily="82" charset="0"/>
            </a:endParaRPr>
          </a:p>
          <a:p>
            <a:endParaRPr lang="en-US" dirty="0">
              <a:latin typeface="Tempus Sans ITC" panose="04020404030D07020202" pitchFamily="82" charset="0"/>
            </a:endParaRPr>
          </a:p>
          <a:p>
            <a:endParaRPr lang="en-US" dirty="0">
              <a:latin typeface="Tempus Sans ITC" panose="04020404030D07020202" pitchFamily="82" charset="0"/>
            </a:endParaRPr>
          </a:p>
          <a:p>
            <a:endParaRPr lang="en-US" dirty="0">
              <a:latin typeface="Tempus Sans ITC" panose="04020404030D07020202" pitchFamily="82" charset="0"/>
            </a:endParaRPr>
          </a:p>
          <a:p>
            <a:endParaRPr lang="en-US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3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w the Ancient Mayans Used Chocolate as Money | Open Culture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55" y="7674822"/>
            <a:ext cx="4245371" cy="22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yan calend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295218"/>
            <a:ext cx="3650476" cy="36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96231"/>
            <a:ext cx="3989805" cy="675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2031" b="1" kern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Some of the questions we hope to answer during </a:t>
            </a:r>
            <a:endParaRPr lang="en-US" sz="2031" b="1" kern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031" b="1" kern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this term are...</a:t>
            </a:r>
            <a:endParaRPr lang="en-US" sz="2031" b="1" kern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 What is an ancient </a:t>
            </a:r>
            <a:r>
              <a:rPr lang="en-US" sz="2031" kern="1400" dirty="0" err="1">
                <a:solidFill>
                  <a:srgbClr val="000000"/>
                </a:solidFill>
                <a:latin typeface="Tempus Sans ITC" panose="04020404030D07020202" pitchFamily="82" charset="0"/>
              </a:rPr>
              <a:t>civilisation</a:t>
            </a: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?</a:t>
            </a:r>
            <a:endParaRPr lang="en-US" sz="203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Who were the ancient Maya?</a:t>
            </a:r>
            <a:endParaRPr lang="en-US" sz="203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Where did the  ancient Maya people live?</a:t>
            </a:r>
            <a:endParaRPr lang="en-US" sz="203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What is the Maya calendar?</a:t>
            </a:r>
            <a:endParaRPr lang="en-US" sz="203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What did the ancient Maya believe?</a:t>
            </a:r>
            <a:endParaRPr lang="en-US" sz="203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Why was chocolate important to the ancient Maya?</a:t>
            </a:r>
            <a:endParaRPr lang="en-US" sz="203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What did ancient Maya writing look like?</a:t>
            </a:r>
            <a:endParaRPr lang="en-US" sz="203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 What happened to the ancient Maya?</a:t>
            </a:r>
            <a:endParaRPr lang="en-US" sz="203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031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Which animals were important for the ancient Maya?</a:t>
            </a:r>
            <a:endParaRPr lang="en-US" sz="203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9805" y="3085636"/>
            <a:ext cx="2868195" cy="268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488"/>
              </a:spcAft>
            </a:pPr>
            <a:r>
              <a:rPr lang="en-US" sz="1625" b="1" kern="1400" dirty="0">
                <a:solidFill>
                  <a:schemeClr val="accent6">
                    <a:lumMod val="50000"/>
                  </a:schemeClr>
                </a:solidFill>
                <a:latin typeface="Tempus Sans ITC" panose="04020404030D07020202" pitchFamily="82" charset="0"/>
              </a:rPr>
              <a:t>This term we will enrich the learning with…</a:t>
            </a:r>
          </a:p>
          <a:p>
            <a:pPr>
              <a:lnSpc>
                <a:spcPct val="119000"/>
              </a:lnSpc>
              <a:spcAft>
                <a:spcPts val="488"/>
              </a:spcAft>
            </a:pPr>
            <a:endParaRPr lang="en-US" sz="731" b="1" kern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92495" indent="-292495">
              <a:lnSpc>
                <a:spcPct val="119000"/>
              </a:lnSpc>
            </a:pPr>
            <a:r>
              <a:rPr lang="en-US" sz="731" b="1" kern="14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à</a:t>
            </a:r>
            <a:r>
              <a:rPr lang="en-US" sz="731" b="1" kern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1463" b="1" kern="1400" dirty="0">
                <a:solidFill>
                  <a:schemeClr val="accent6">
                    <a:lumMod val="50000"/>
                  </a:schemeClr>
                </a:solidFill>
                <a:latin typeface="Tempus Sans ITC" panose="04020404030D07020202" pitchFamily="82" charset="0"/>
              </a:rPr>
              <a:t>Chocolate tasting: 50p donation</a:t>
            </a:r>
          </a:p>
          <a:p>
            <a:pPr marL="292495" indent="-292495">
              <a:lnSpc>
                <a:spcPct val="119000"/>
              </a:lnSpc>
            </a:pPr>
            <a:endParaRPr lang="en-US" sz="731" b="1" kern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92495" indent="-292495">
              <a:lnSpc>
                <a:spcPct val="119000"/>
              </a:lnSpc>
            </a:pPr>
            <a:r>
              <a:rPr lang="en-US" sz="731" b="1" kern="14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à</a:t>
            </a:r>
            <a:r>
              <a:rPr lang="en-US" sz="731" b="1" kern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  </a:t>
            </a:r>
            <a:r>
              <a:rPr lang="en-US" sz="1463" b="1" kern="1400" dirty="0">
                <a:solidFill>
                  <a:schemeClr val="accent6">
                    <a:lumMod val="50000"/>
                  </a:schemeClr>
                </a:solidFill>
                <a:latin typeface="Tempus Sans ITC" panose="04020404030D07020202" pitchFamily="82" charset="0"/>
              </a:rPr>
              <a:t>Maya Feast: £1 donation</a:t>
            </a:r>
          </a:p>
          <a:p>
            <a:pPr marL="292495" indent="-292495">
              <a:lnSpc>
                <a:spcPct val="119000"/>
              </a:lnSpc>
            </a:pPr>
            <a:endParaRPr lang="en-US" sz="1463" b="1" kern="1400" dirty="0">
              <a:solidFill>
                <a:schemeClr val="accent6">
                  <a:lumMod val="50000"/>
                </a:schemeClr>
              </a:solidFill>
              <a:latin typeface="Tempus Sans ITC" panose="04020404030D07020202" pitchFamily="82" charset="0"/>
            </a:endParaRPr>
          </a:p>
          <a:p>
            <a:pPr marL="292495" indent="-292495">
              <a:lnSpc>
                <a:spcPct val="119000"/>
              </a:lnSpc>
            </a:pPr>
            <a:r>
              <a:rPr lang="en-US" sz="800" b="1" kern="14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à</a:t>
            </a:r>
            <a:r>
              <a:rPr lang="en-US" sz="800" b="1" kern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1463" b="1" kern="1400" dirty="0">
                <a:solidFill>
                  <a:schemeClr val="accent6">
                    <a:lumMod val="50000"/>
                  </a:schemeClr>
                </a:solidFill>
                <a:latin typeface="Tempus Sans ITC" panose="04020404030D07020202" pitchFamily="82" charset="0"/>
              </a:rPr>
              <a:t>Maya Workshop : £8.50</a:t>
            </a:r>
          </a:p>
          <a:p>
            <a:pPr marL="292495" indent="-292495">
              <a:lnSpc>
                <a:spcPct val="119000"/>
              </a:lnSpc>
            </a:pPr>
            <a:endParaRPr lang="en-US" sz="1463" b="1" kern="1400" dirty="0">
              <a:solidFill>
                <a:schemeClr val="accent6">
                  <a:lumMod val="50000"/>
                </a:schemeClr>
              </a:solidFill>
              <a:latin typeface="Tempus Sans ITC" panose="04020404030D07020202" pitchFamily="82" charset="0"/>
            </a:endParaRPr>
          </a:p>
          <a:p>
            <a:pPr marL="292495" indent="-292495">
              <a:lnSpc>
                <a:spcPct val="119000"/>
              </a:lnSpc>
            </a:pPr>
            <a:r>
              <a:rPr lang="en-US" sz="731" b="1" kern="1400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à</a:t>
            </a:r>
            <a:r>
              <a:rPr lang="en-US" sz="731" b="1" kern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US" sz="1463" b="1" kern="1400" dirty="0">
                <a:solidFill>
                  <a:schemeClr val="accent6">
                    <a:lumMod val="50000"/>
                  </a:schemeClr>
                </a:solidFill>
                <a:latin typeface="Tempus Sans ITC" panose="04020404030D07020202" pitchFamily="82" charset="0"/>
              </a:rPr>
              <a:t>Creating Tie-dye shirts</a:t>
            </a:r>
          </a:p>
        </p:txBody>
      </p:sp>
    </p:spTree>
    <p:extLst>
      <p:ext uri="{BB962C8B-B14F-4D97-AF65-F5344CB8AC3E}">
        <p14:creationId xmlns:p14="http://schemas.microsoft.com/office/powerpoint/2010/main" val="33194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 CELEBRATION OF WORLD RAINFOREST DAY, 33 QUALIFIED TEAMS 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D2E23"/>
              </a:clrFrom>
              <a:clrTo>
                <a:srgbClr val="2D2E23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3570953"/>
            <a:ext cx="6605337" cy="6335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379" y="296390"/>
            <a:ext cx="6569242" cy="943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325"/>
              </a:spcAft>
            </a:pPr>
            <a:r>
              <a:rPr lang="en-US" sz="2400" b="1" kern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What will we be doing in each subject?</a:t>
            </a:r>
          </a:p>
          <a:p>
            <a:pPr algn="just">
              <a:lnSpc>
                <a:spcPct val="119000"/>
              </a:lnSpc>
              <a:spcAft>
                <a:spcPts val="325"/>
              </a:spcAft>
            </a:pPr>
            <a:endParaRPr lang="en-US" sz="1700" kern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r>
              <a:rPr lang="en-US" sz="1700" b="1" kern="1400" dirty="0">
                <a:latin typeface="Tempus Sans ITC" panose="04020404030D07020202" pitchFamily="82" charset="0"/>
              </a:rPr>
              <a:t>In </a:t>
            </a:r>
            <a:r>
              <a:rPr lang="en-US" sz="1700" b="1" u="sng" kern="1400" dirty="0">
                <a:latin typeface="Tempus Sans ITC" panose="04020404030D07020202" pitchFamily="82" charset="0"/>
              </a:rPr>
              <a:t>English</a:t>
            </a:r>
            <a:r>
              <a:rPr lang="en-US" sz="1700" b="1" kern="1400" dirty="0">
                <a:latin typeface="Tempus Sans ITC" panose="04020404030D07020202" pitchFamily="82" charset="0"/>
              </a:rPr>
              <a:t>, we will create a non-fiction page on Maya Ancient </a:t>
            </a:r>
            <a:r>
              <a:rPr lang="en-US" sz="1700" b="1" kern="1400" dirty="0" err="1">
                <a:latin typeface="Tempus Sans ITC" panose="04020404030D07020202" pitchFamily="82" charset="0"/>
              </a:rPr>
              <a:t>Civilisation</a:t>
            </a:r>
            <a:r>
              <a:rPr lang="en-US" sz="1700" b="1" kern="1400" dirty="0">
                <a:latin typeface="Tempus Sans ITC" panose="04020404030D07020202" pitchFamily="82" charset="0"/>
              </a:rPr>
              <a:t>. This term we will enrich our writing by reading many different myths, tales and stories from the Maya culture.</a:t>
            </a: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r>
              <a:rPr lang="en-US" sz="1700" b="1" kern="1400" dirty="0">
                <a:latin typeface="Tempus Sans ITC" panose="04020404030D07020202" pitchFamily="82" charset="0"/>
              </a:rPr>
              <a:t> </a:t>
            </a:r>
            <a:endParaRPr lang="en-US" sz="1700" b="1" kern="1400" dirty="0">
              <a:latin typeface="Calibri" panose="020F0502020204030204" pitchFamily="34" charset="0"/>
            </a:endParaRP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r>
              <a:rPr lang="en-US" sz="1700" b="1" kern="1400" dirty="0">
                <a:latin typeface="Tempus Sans ITC" panose="04020404030D07020202" pitchFamily="82" charset="0"/>
              </a:rPr>
              <a:t>In </a:t>
            </a:r>
            <a:r>
              <a:rPr lang="en-US" sz="1700" b="1" u="sng" kern="1400" dirty="0" err="1">
                <a:latin typeface="Tempus Sans ITC" panose="04020404030D07020202" pitchFamily="82" charset="0"/>
              </a:rPr>
              <a:t>maths</a:t>
            </a:r>
            <a:r>
              <a:rPr lang="en-US" sz="1700" b="1" kern="1400" dirty="0">
                <a:latin typeface="Tempus Sans ITC" panose="04020404030D07020202" pitchFamily="82" charset="0"/>
              </a:rPr>
              <a:t>, we will continue making cross-curricular links through geometry and statistics, alongside discrete teaching of fractions,  decimals, negative numbers and multiplying and dividing. </a:t>
            </a: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endParaRPr lang="en-US" sz="1700" b="1" kern="1400" dirty="0">
              <a:latin typeface="Calibri" panose="020F0502020204030204" pitchFamily="34" charset="0"/>
            </a:endParaRP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r>
              <a:rPr lang="en-US" sz="1700" b="1" kern="1400" dirty="0">
                <a:latin typeface="Tempus Sans ITC" panose="04020404030D07020202" pitchFamily="82" charset="0"/>
              </a:rPr>
              <a:t>During </a:t>
            </a:r>
            <a:r>
              <a:rPr lang="en-US" sz="1700" b="1" u="sng" kern="1400" dirty="0">
                <a:latin typeface="Tempus Sans ITC" panose="04020404030D07020202" pitchFamily="82" charset="0"/>
              </a:rPr>
              <a:t>Science</a:t>
            </a:r>
            <a:r>
              <a:rPr lang="en-US" sz="1700" b="1" kern="1400" dirty="0">
                <a:latin typeface="Tempus Sans ITC" panose="04020404030D07020202" pitchFamily="82" charset="0"/>
              </a:rPr>
              <a:t> lessons, we will investigate light, how we see and shadows. In design technology, we will design and make our own tie-dye t-shirts and experiment with food that the Maya used to eat! </a:t>
            </a: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endParaRPr lang="en-US" sz="1700" b="1" kern="1400" dirty="0">
              <a:latin typeface="Calibri" panose="020F0502020204030204" pitchFamily="34" charset="0"/>
            </a:endParaRP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r>
              <a:rPr lang="en-US" sz="1700" b="1" kern="1400" dirty="0">
                <a:latin typeface="Tempus Sans ITC" panose="04020404030D07020202" pitchFamily="82" charset="0"/>
              </a:rPr>
              <a:t>During </a:t>
            </a:r>
            <a:r>
              <a:rPr lang="en-US" sz="1700" b="1" u="sng" kern="1400" dirty="0">
                <a:latin typeface="Tempus Sans ITC" panose="04020404030D07020202" pitchFamily="82" charset="0"/>
              </a:rPr>
              <a:t>computing</a:t>
            </a:r>
            <a:r>
              <a:rPr lang="en-US" sz="1700" b="1" kern="1400" dirty="0">
                <a:latin typeface="Tempus Sans ITC" panose="04020404030D07020202" pitchFamily="82" charset="0"/>
              </a:rPr>
              <a:t>, we will be using coding-based programming tools to create interactive stories, games and animations, in addition to learning about internet safety. </a:t>
            </a: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endParaRPr lang="en-US" sz="1700" b="1" kern="1400" dirty="0">
              <a:latin typeface="Calibri" panose="020F0502020204030204" pitchFamily="34" charset="0"/>
            </a:endParaRP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r>
              <a:rPr lang="en-US" sz="1700" b="1" kern="1400" dirty="0">
                <a:latin typeface="Tempus Sans ITC" panose="04020404030D07020202" pitchFamily="82" charset="0"/>
              </a:rPr>
              <a:t>In </a:t>
            </a:r>
            <a:r>
              <a:rPr lang="en-US" sz="1700" b="1" u="sng" kern="1400" dirty="0">
                <a:latin typeface="Tempus Sans ITC" panose="04020404030D07020202" pitchFamily="82" charset="0"/>
              </a:rPr>
              <a:t>art</a:t>
            </a:r>
            <a:r>
              <a:rPr lang="en-US" sz="1700" b="1" kern="1400" dirty="0">
                <a:latin typeface="Tempus Sans ITC" panose="04020404030D07020202" pitchFamily="82" charset="0"/>
              </a:rPr>
              <a:t>, we will explore Maya culture through painting and collage, and explore using pastels. </a:t>
            </a: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endParaRPr lang="en-US" sz="1700" b="1" kern="1400" dirty="0">
              <a:latin typeface="Calibri" panose="020F0502020204030204" pitchFamily="34" charset="0"/>
            </a:endParaRP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r>
              <a:rPr lang="en-US" sz="1700" b="1" kern="1400" dirty="0">
                <a:latin typeface="Tempus Sans ITC" panose="04020404030D07020202" pitchFamily="82" charset="0"/>
              </a:rPr>
              <a:t>In </a:t>
            </a:r>
            <a:r>
              <a:rPr lang="en-US" sz="1700" b="1" u="sng" kern="1400" dirty="0">
                <a:latin typeface="Tempus Sans ITC" panose="04020404030D07020202" pitchFamily="82" charset="0"/>
              </a:rPr>
              <a:t>PE</a:t>
            </a:r>
            <a:r>
              <a:rPr lang="en-US" sz="1700" b="1" kern="1400" dirty="0">
                <a:latin typeface="Tempus Sans ITC" panose="04020404030D07020202" pitchFamily="82" charset="0"/>
              </a:rPr>
              <a:t>, we will develop our dance skills incorporating the theme of carnival animals whilst also building on our gymnastic knowledge. During games, we will play tag rugby and hockey.</a:t>
            </a:r>
          </a:p>
          <a:p>
            <a:pPr algn="just">
              <a:lnSpc>
                <a:spcPct val="119000"/>
              </a:lnSpc>
              <a:spcAft>
                <a:spcPts val="488"/>
              </a:spcAft>
            </a:pPr>
            <a:r>
              <a:rPr lang="en-US" sz="1700" b="1" kern="1400" dirty="0">
                <a:latin typeface="Tempus Sans ITC" panose="04020404030D07020202" pitchFamily="82" charset="0"/>
              </a:rPr>
              <a:t> </a:t>
            </a:r>
            <a:endParaRPr lang="en-US" sz="1700" b="1" kern="1400" dirty="0">
              <a:latin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Aft>
                <a:spcPts val="813"/>
              </a:spcAft>
            </a:pPr>
            <a:r>
              <a:rPr lang="en-US" sz="1700" b="1" kern="1400" dirty="0">
                <a:latin typeface="Tempus Sans ITC" panose="04020404030D07020202" pitchFamily="82" charset="0"/>
              </a:rPr>
              <a:t>Finally, in </a:t>
            </a:r>
            <a:r>
              <a:rPr lang="en-US" sz="1700" b="1" u="sng" kern="1400" dirty="0">
                <a:latin typeface="Tempus Sans ITC" panose="04020404030D07020202" pitchFamily="82" charset="0"/>
              </a:rPr>
              <a:t>History</a:t>
            </a:r>
            <a:r>
              <a:rPr lang="en-US" sz="1700" b="1" kern="1400" dirty="0">
                <a:latin typeface="Tempus Sans ITC" panose="04020404030D07020202" pitchFamily="82" charset="0"/>
              </a:rPr>
              <a:t> and </a:t>
            </a:r>
            <a:r>
              <a:rPr lang="en-US" sz="1700" b="1" u="sng" kern="1400" dirty="0">
                <a:latin typeface="Tempus Sans ITC" panose="04020404030D07020202" pitchFamily="82" charset="0"/>
              </a:rPr>
              <a:t>Geography, </a:t>
            </a:r>
            <a:r>
              <a:rPr lang="en-US" sz="1700" b="1" kern="1400" dirty="0">
                <a:latin typeface="Tempus Sans ITC" panose="04020404030D07020202" pitchFamily="82" charset="0"/>
              </a:rPr>
              <a:t>we will be learning about the ancient civilization of Maya and exploring North and South America.</a:t>
            </a:r>
            <a:endParaRPr lang="en-US" sz="1700" b="1" kern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5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326" y="221404"/>
            <a:ext cx="3727849" cy="1832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813"/>
              </a:spcAft>
            </a:pPr>
            <a:r>
              <a:rPr lang="en-US" sz="2800" b="1" kern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You might like to join in with our learning at home by...</a:t>
            </a:r>
            <a:endParaRPr lang="en-US" sz="900" kern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88"/>
              </a:spcAft>
            </a:pPr>
            <a:r>
              <a:rPr lang="en-US" sz="894" kern="1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074" name="Picture 2" descr="Mayan Art Facts | Mayan Crafts | DK Find 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22" y="0"/>
            <a:ext cx="2492478" cy="249247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1990" y="3325633"/>
            <a:ext cx="3236419" cy="467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488"/>
              </a:spcAft>
            </a:pPr>
            <a:r>
              <a:rPr lang="en-US" sz="2400" b="1" kern="1400" dirty="0">
                <a:solidFill>
                  <a:schemeClr val="accent6">
                    <a:lumMod val="50000"/>
                  </a:schemeClr>
                </a:solidFill>
                <a:latin typeface="Tempus Sans ITC" panose="04020404030D07020202" pitchFamily="82" charset="0"/>
              </a:rPr>
              <a:t>   Reading</a:t>
            </a:r>
            <a:r>
              <a:rPr lang="en-US" sz="2000" kern="1400" dirty="0">
                <a:solidFill>
                  <a:schemeClr val="accent6">
                    <a:lumMod val="50000"/>
                  </a:schemeClr>
                </a:solidFill>
                <a:latin typeface="Tempus Sans ITC" panose="04020404030D07020202" pitchFamily="82" charset="0"/>
              </a:rPr>
              <a:t>: </a:t>
            </a:r>
            <a:endParaRPr lang="en-US" sz="1000" kern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16163" indent="-34290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sz="2400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The Chocolate Tree (A Maya Folktale)</a:t>
            </a:r>
            <a:endParaRPr lang="en-US" sz="1600" kern="1400" dirty="0">
              <a:solidFill>
                <a:srgbClr val="000000"/>
              </a:solidFill>
              <a:latin typeface="Tempus Sans ITC" panose="04020404030D07020202" pitchFamily="82" charset="0"/>
            </a:endParaRPr>
          </a:p>
          <a:p>
            <a:pPr marL="416163" indent="-34290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sz="2400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The Hero Twins (A Maya Myth)</a:t>
            </a:r>
            <a:endParaRPr lang="en-U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16163" indent="-342900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sz="2400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The Ancient Maya (True Books: Ancient Civilizations). By Jackie Maloy.</a:t>
            </a:r>
            <a:endParaRPr lang="en-U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88"/>
              </a:spcAft>
            </a:pPr>
            <a:r>
              <a:rPr lang="en-US" sz="731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076" name="Picture 4" descr="https://images-na.ssl-images-amazon.com/images/I/618vE9JmmeL._SX425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633"/>
            <a:ext cx="3602756" cy="42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326" y="7488350"/>
            <a:ext cx="5438274" cy="196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488"/>
              </a:spcAft>
            </a:pPr>
            <a:r>
              <a:rPr lang="en-GB" sz="1950" b="1" kern="1400" dirty="0">
                <a:solidFill>
                  <a:schemeClr val="accent6">
                    <a:lumMod val="50000"/>
                  </a:schemeClr>
                </a:solidFill>
                <a:latin typeface="Tempus Sans ITC" panose="04020404030D07020202" pitchFamily="82" charset="0"/>
              </a:rPr>
              <a:t>Websites:</a:t>
            </a:r>
            <a:endParaRPr lang="en-GB" sz="813" kern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88"/>
              </a:spcAft>
            </a:pPr>
            <a:r>
              <a:rPr lang="en-GB" sz="1950" kern="1400" dirty="0">
                <a:solidFill>
                  <a:schemeClr val="accent6">
                    <a:lumMod val="50000"/>
                  </a:schemeClr>
                </a:solidFill>
                <a:latin typeface="Tempus Sans ITC" panose="04020404030D07020202" pitchFamily="8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https://www.bbc.co.uk/bitesize/topics/zq6svcw</a:t>
            </a:r>
            <a:endParaRPr lang="en-GB" sz="1950" kern="1400" dirty="0">
              <a:solidFill>
                <a:schemeClr val="accent6">
                  <a:lumMod val="50000"/>
                </a:schemeClr>
              </a:solidFill>
              <a:latin typeface="Tempus Sans ITC" panose="04020404030D07020202" pitchFamily="82" charset="0"/>
            </a:endParaRPr>
          </a:p>
          <a:p>
            <a:pPr>
              <a:lnSpc>
                <a:spcPct val="114000"/>
              </a:lnSpc>
              <a:spcAft>
                <a:spcPts val="813"/>
              </a:spcAft>
            </a:pPr>
            <a:r>
              <a:rPr lang="en-GB" sz="1950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http://www.history.com/topics/maya</a:t>
            </a:r>
            <a:endParaRPr lang="en-GB" sz="813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813"/>
              </a:spcAft>
            </a:pPr>
            <a:r>
              <a:rPr lang="en-GB" sz="1950" kern="1400" dirty="0">
                <a:solidFill>
                  <a:srgbClr val="000000"/>
                </a:solidFill>
                <a:latin typeface="Tempus Sans ITC" panose="04020404030D07020202" pitchFamily="82" charset="0"/>
              </a:rPr>
              <a:t>http://mayas.mrdonn.org/</a:t>
            </a:r>
            <a:endParaRPr lang="en-GB" sz="813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488"/>
              </a:spcAft>
            </a:pPr>
            <a:r>
              <a:rPr lang="en-GB" sz="813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9" name="Picture 8" descr="Download World Wide Web HQ PNG Image | FreePNGIm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0" y="8697175"/>
            <a:ext cx="1119175" cy="93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5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535</Words>
  <Application>Microsoft Office PowerPoint</Application>
  <PresentationFormat>A4 Paper (210x297 mm)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Alan Ridgewell</cp:lastModifiedBy>
  <cp:revision>42</cp:revision>
  <cp:lastPrinted>2022-12-14T12:17:34Z</cp:lastPrinted>
  <dcterms:created xsi:type="dcterms:W3CDTF">2022-02-02T08:07:29Z</dcterms:created>
  <dcterms:modified xsi:type="dcterms:W3CDTF">2024-12-09T14:08:25Z</dcterms:modified>
</cp:coreProperties>
</file>