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56" r:id="rId2"/>
    <p:sldId id="261" r:id="rId3"/>
    <p:sldId id="257" r:id="rId4"/>
    <p:sldId id="258" r:id="rId5"/>
    <p:sldId id="259" r:id="rId6"/>
    <p:sldId id="260"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218" y="-3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6858000" cy="9906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35677" y="1841703"/>
            <a:ext cx="5386648" cy="6222594"/>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816102" y="2001012"/>
            <a:ext cx="5225796" cy="5903976"/>
          </a:xfrm>
          <a:prstGeom prst="rect">
            <a:avLst/>
          </a:prstGeom>
          <a:solidFill>
            <a:schemeClr val="bg2"/>
          </a:solidFill>
          <a:ln w="6350" cap="sq" cmpd="sng" algn="ctr">
            <a:noFill/>
            <a:prstDash val="solid"/>
            <a:miter lim="800000"/>
          </a:ln>
          <a:effectLst/>
        </p:spPr>
      </p:sp>
      <p:sp>
        <p:nvSpPr>
          <p:cNvPr id="15" name="Rectangle 14"/>
          <p:cNvSpPr/>
          <p:nvPr/>
        </p:nvSpPr>
        <p:spPr>
          <a:xfrm>
            <a:off x="2846070" y="1841326"/>
            <a:ext cx="1165860" cy="92456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2914650" y="1841327"/>
            <a:ext cx="1028700" cy="79248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878461" y="3020713"/>
            <a:ext cx="5101080" cy="3742267"/>
          </a:xfrm>
        </p:spPr>
        <p:txBody>
          <a:bodyPr tIns="45720" bIns="45720" anchor="ctr">
            <a:noAutofit/>
          </a:bodyPr>
          <a:lstStyle>
            <a:lvl1pPr algn="ctr">
              <a:lnSpc>
                <a:spcPct val="83000"/>
              </a:lnSpc>
              <a:defRPr kumimoji="0" lang="en-US" sz="4650" b="0" i="0" u="none" strike="noStrike" kern="1200" cap="all" spc="-75"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878681" y="6762978"/>
            <a:ext cx="5102352" cy="726440"/>
          </a:xfrm>
        </p:spPr>
        <p:txBody>
          <a:bodyPr>
            <a:normAutofit/>
          </a:bodyPr>
          <a:lstStyle>
            <a:lvl1pPr marL="0" indent="0" algn="ctr">
              <a:spcBef>
                <a:spcPts val="0"/>
              </a:spcBef>
              <a:buNone/>
              <a:defRPr sz="1050" spc="60" baseline="0">
                <a:solidFill>
                  <a:schemeClr val="tx2"/>
                </a:solidFill>
              </a:defRPr>
            </a:lvl1pPr>
            <a:lvl2pPr marL="342900" indent="0" algn="ctr">
              <a:buNone/>
              <a:defRPr sz="1050"/>
            </a:lvl2pPr>
            <a:lvl3pPr marL="685800" indent="0" algn="ctr">
              <a:buNone/>
              <a:defRPr sz="1050"/>
            </a:lvl3pPr>
            <a:lvl4pPr marL="1028700" indent="0" algn="ctr">
              <a:buNone/>
              <a:defRPr sz="1050"/>
            </a:lvl4pPr>
            <a:lvl5pPr marL="1371600" indent="0" algn="ctr">
              <a:buNone/>
              <a:defRPr sz="1050"/>
            </a:lvl5pPr>
            <a:lvl6pPr marL="1714500" indent="0" algn="ctr">
              <a:buNone/>
              <a:defRPr sz="1050"/>
            </a:lvl6pPr>
            <a:lvl7pPr marL="2057400" indent="0" algn="ctr">
              <a:buNone/>
              <a:defRPr sz="1050"/>
            </a:lvl7pPr>
            <a:lvl8pPr marL="2400300" indent="0" algn="ctr">
              <a:buNone/>
              <a:defRPr sz="1050"/>
            </a:lvl8pPr>
            <a:lvl9pPr marL="2743200" indent="0" algn="ctr">
              <a:buNone/>
              <a:defRPr sz="1050"/>
            </a:lvl9pPr>
          </a:lstStyle>
          <a:p>
            <a:r>
              <a:rPr lang="en-US"/>
              <a:t>Click to edit Master subtitle style</a:t>
            </a:r>
            <a:endParaRPr lang="en-US" dirty="0"/>
          </a:p>
        </p:txBody>
      </p:sp>
      <p:sp>
        <p:nvSpPr>
          <p:cNvPr id="20" name="Date Placeholder 19"/>
          <p:cNvSpPr>
            <a:spLocks noGrp="1"/>
          </p:cNvSpPr>
          <p:nvPr>
            <p:ph type="dt" sz="half" idx="10"/>
          </p:nvPr>
        </p:nvSpPr>
        <p:spPr>
          <a:xfrm>
            <a:off x="2948940" y="1927210"/>
            <a:ext cx="960120" cy="660400"/>
          </a:xfrm>
        </p:spPr>
        <p:txBody>
          <a:bodyPr/>
          <a:lstStyle>
            <a:lvl1pPr algn="ctr">
              <a:defRPr sz="825" spc="0" baseline="0">
                <a:solidFill>
                  <a:srgbClr val="FFFFFF"/>
                </a:solidFill>
                <a:latin typeface="+mn-lt"/>
              </a:defRPr>
            </a:lvl1pPr>
          </a:lstStyle>
          <a:p>
            <a:fld id="{03FCE02C-6EC6-4E09-BC2C-9FDED4DE236E}" type="datetimeFigureOut">
              <a:rPr lang="en-US" smtClean="0"/>
              <a:t>6/27/2025</a:t>
            </a:fld>
            <a:endParaRPr lang="en-US" dirty="0"/>
          </a:p>
        </p:txBody>
      </p:sp>
      <p:sp>
        <p:nvSpPr>
          <p:cNvPr id="21" name="Footer Placeholder 20"/>
          <p:cNvSpPr>
            <a:spLocks noGrp="1"/>
          </p:cNvSpPr>
          <p:nvPr>
            <p:ph type="ftr" sz="quarter" idx="11"/>
          </p:nvPr>
        </p:nvSpPr>
        <p:spPr>
          <a:xfrm>
            <a:off x="828702" y="7527087"/>
            <a:ext cx="3321844" cy="330200"/>
          </a:xfrm>
        </p:spPr>
        <p:txBody>
          <a:bodyPr/>
          <a:lstStyle>
            <a:lvl1pPr algn="l">
              <a:defRPr sz="675">
                <a:solidFill>
                  <a:schemeClr val="tx2"/>
                </a:solidFill>
              </a:defRPr>
            </a:lvl1pPr>
          </a:lstStyle>
          <a:p>
            <a:endParaRPr lang="en-US" dirty="0"/>
          </a:p>
        </p:txBody>
      </p:sp>
      <p:sp>
        <p:nvSpPr>
          <p:cNvPr id="22" name="Slide Number Placeholder 21"/>
          <p:cNvSpPr>
            <a:spLocks noGrp="1"/>
          </p:cNvSpPr>
          <p:nvPr>
            <p:ph type="sldNum" sz="quarter" idx="12"/>
          </p:nvPr>
        </p:nvSpPr>
        <p:spPr>
          <a:xfrm>
            <a:off x="4841393" y="7528560"/>
            <a:ext cx="1187933" cy="3302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755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09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57775" y="1100667"/>
            <a:ext cx="1328738" cy="7594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1100667"/>
            <a:ext cx="4543425" cy="7594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6/27/2025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6284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8F36E1-9596-4E98-8786-4A17C5D29C65}" type="datetimeFigureOut">
              <a:rPr lang="en-US" smtClean="0"/>
              <a:pPr/>
              <a:t>6/27/2025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215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6858000" cy="9906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735677" y="1841703"/>
            <a:ext cx="5386648" cy="6222594"/>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816102" y="2001012"/>
            <a:ext cx="5225796" cy="5903976"/>
          </a:xfrm>
          <a:prstGeom prst="rect">
            <a:avLst/>
          </a:prstGeom>
          <a:solidFill>
            <a:schemeClr val="bg2"/>
          </a:solidFill>
          <a:ln w="6350" cap="sq" cmpd="sng" algn="ctr">
            <a:noFill/>
            <a:prstDash val="solid"/>
            <a:miter lim="800000"/>
          </a:ln>
          <a:effectLst/>
        </p:spPr>
      </p:sp>
      <p:sp>
        <p:nvSpPr>
          <p:cNvPr id="30" name="Rectangle 29"/>
          <p:cNvSpPr/>
          <p:nvPr/>
        </p:nvSpPr>
        <p:spPr>
          <a:xfrm>
            <a:off x="2846070" y="1841326"/>
            <a:ext cx="1165860" cy="92456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2914650" y="1841327"/>
            <a:ext cx="1028700" cy="79248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879538" y="3025113"/>
            <a:ext cx="5102352" cy="3737864"/>
          </a:xfrm>
        </p:spPr>
        <p:txBody>
          <a:bodyPr anchor="ctr">
            <a:noAutofit/>
          </a:bodyPr>
          <a:lstStyle>
            <a:lvl1pPr algn="ctr">
              <a:lnSpc>
                <a:spcPct val="83000"/>
              </a:lnSpc>
              <a:defRPr kumimoji="0" lang="en-US" sz="4650" b="0" i="0" u="none" strike="noStrike" kern="1200" cap="all" spc="-75"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a:t>Click to edit Master title style</a:t>
            </a:r>
            <a:endParaRPr lang="en-US" dirty="0"/>
          </a:p>
        </p:txBody>
      </p:sp>
      <p:sp>
        <p:nvSpPr>
          <p:cNvPr id="3" name="Text Placeholder 2"/>
          <p:cNvSpPr>
            <a:spLocks noGrp="1"/>
          </p:cNvSpPr>
          <p:nvPr>
            <p:ph type="body" idx="1"/>
          </p:nvPr>
        </p:nvSpPr>
        <p:spPr>
          <a:xfrm>
            <a:off x="879539" y="6762978"/>
            <a:ext cx="5102352" cy="726440"/>
          </a:xfrm>
        </p:spPr>
        <p:txBody>
          <a:bodyPr anchor="t">
            <a:normAutofit/>
          </a:bodyPr>
          <a:lstStyle>
            <a:lvl1pPr marL="0" indent="0" algn="ctr">
              <a:buNone/>
              <a:defRPr sz="1050">
                <a:solidFill>
                  <a:schemeClr val="tx2"/>
                </a:solidFill>
                <a:effectLst/>
              </a:defRPr>
            </a:lvl1pPr>
            <a:lvl2pPr marL="342900" indent="0">
              <a:buNone/>
              <a:defRPr sz="1050">
                <a:solidFill>
                  <a:schemeClr val="tx1">
                    <a:tint val="75000"/>
                  </a:schemeClr>
                </a:solidFill>
              </a:defRPr>
            </a:lvl2pPr>
            <a:lvl3pPr marL="685800" indent="0">
              <a:buNone/>
              <a:defRPr sz="105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948940" y="1925320"/>
            <a:ext cx="960120" cy="660400"/>
          </a:xfrm>
        </p:spPr>
        <p:txBody>
          <a:bodyPr/>
          <a:lstStyle>
            <a:lvl1pPr algn="ctr">
              <a:defRPr lang="en-US" sz="825" kern="1200" spc="0" baseline="0">
                <a:solidFill>
                  <a:srgbClr val="FFFFFF"/>
                </a:solidFill>
                <a:latin typeface="+mn-lt"/>
                <a:ea typeface="+mn-ea"/>
                <a:cs typeface="+mn-cs"/>
              </a:defRPr>
            </a:lvl1pPr>
          </a:lstStyle>
          <a:p>
            <a:fld id="{EE4D1A55-63BC-4BA2-9538-7DDEADA10621}" type="datetimeFigureOut">
              <a:rPr lang="en-US" smtClean="0"/>
              <a:t>6/27/2025</a:t>
            </a:fld>
            <a:endParaRPr lang="en-US" dirty="0"/>
          </a:p>
        </p:txBody>
      </p:sp>
      <p:sp>
        <p:nvSpPr>
          <p:cNvPr id="5" name="Footer Placeholder 4"/>
          <p:cNvSpPr>
            <a:spLocks noGrp="1"/>
          </p:cNvSpPr>
          <p:nvPr>
            <p:ph type="ftr" sz="quarter" idx="11"/>
          </p:nvPr>
        </p:nvSpPr>
        <p:spPr>
          <a:xfrm>
            <a:off x="828509" y="7527087"/>
            <a:ext cx="3322701" cy="3302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4840033" y="7527087"/>
            <a:ext cx="1188149" cy="3302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751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8640" y="3037840"/>
            <a:ext cx="2743200" cy="56794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66160" y="3037840"/>
            <a:ext cx="2743200" cy="56794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6/27/2025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625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48640" y="2996260"/>
            <a:ext cx="2743200" cy="92456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8640" y="3980742"/>
            <a:ext cx="2743200" cy="46228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66160" y="2996260"/>
            <a:ext cx="2743200" cy="92456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566160" y="3981728"/>
            <a:ext cx="2743200" cy="46228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6/27/2025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575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6/27/2025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0672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6/27/2025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86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230502" y="422656"/>
            <a:ext cx="4622292" cy="9060688"/>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38110" y="250952"/>
            <a:ext cx="4798886" cy="9404096"/>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5073968" y="250952"/>
            <a:ext cx="1645920" cy="9404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77344"/>
            <a:ext cx="1367314" cy="2377440"/>
          </a:xfrm>
        </p:spPr>
        <p:txBody>
          <a:bodyPr anchor="b">
            <a:normAutofit/>
          </a:bodyPr>
          <a:lstStyle>
            <a:lvl1pPr algn="l" defTabSz="685800" rtl="0" eaLnBrk="1" latinLnBrk="0" hangingPunct="1">
              <a:lnSpc>
                <a:spcPct val="90000"/>
              </a:lnSpc>
              <a:spcBef>
                <a:spcPct val="0"/>
              </a:spcBef>
              <a:buNone/>
              <a:defRPr lang="en-US" sz="1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01732" y="1310318"/>
            <a:ext cx="4071642" cy="728536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29225" y="3302000"/>
            <a:ext cx="1367314" cy="5063067"/>
          </a:xfrm>
        </p:spPr>
        <p:txBody>
          <a:bodyPr>
            <a:normAutofit/>
          </a:bodyPr>
          <a:lstStyle>
            <a:lvl1pPr marL="0" indent="0">
              <a:lnSpc>
                <a:spcPct val="110000"/>
              </a:lnSpc>
              <a:spcBef>
                <a:spcPts val="600"/>
              </a:spcBef>
              <a:buNone/>
              <a:defRPr sz="975">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6/27/2025</a:t>
            </a:fld>
            <a:endParaRPr lang="en-US" dirty="0"/>
          </a:p>
        </p:txBody>
      </p:sp>
      <p:sp>
        <p:nvSpPr>
          <p:cNvPr id="9" name="Footer Placeholder 8"/>
          <p:cNvSpPr>
            <a:spLocks noGrp="1"/>
          </p:cNvSpPr>
          <p:nvPr>
            <p:ph type="ftr" sz="quarter" idx="11"/>
          </p:nvPr>
        </p:nvSpPr>
        <p:spPr>
          <a:xfrm>
            <a:off x="1879091" y="9050626"/>
            <a:ext cx="2962656" cy="396240"/>
          </a:xfrm>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5846444" y="9114569"/>
            <a:ext cx="822960" cy="396240"/>
          </a:xfrm>
        </p:spPr>
        <p:txBody>
          <a:bodyPr/>
          <a:lstStyle>
            <a:lvl1pPr>
              <a:defRPr>
                <a:solidFill>
                  <a:schemeClr val="bg2"/>
                </a:solidFill>
              </a:defRPr>
            </a:lvl1pPr>
          </a:lstStyle>
          <a:p>
            <a:fld id="{4FAB73BC-B049-4115-A692-8D63A059BFB8}" type="slidenum">
              <a:rPr lang="en-US" smtClean="0"/>
              <a:pPr/>
              <a:t>‹#›</a:t>
            </a:fld>
            <a:endParaRPr lang="en-US" dirty="0"/>
          </a:p>
        </p:txBody>
      </p:sp>
      <p:sp>
        <p:nvSpPr>
          <p:cNvPr id="12" name="Rectangle 11"/>
          <p:cNvSpPr/>
          <p:nvPr/>
        </p:nvSpPr>
        <p:spPr>
          <a:xfrm>
            <a:off x="5163122" y="422656"/>
            <a:ext cx="1467612" cy="9060688"/>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618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5073968" y="250952"/>
            <a:ext cx="1645920" cy="9404096"/>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5163122" y="422656"/>
            <a:ext cx="1467612" cy="9060688"/>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71728"/>
            <a:ext cx="1368171" cy="2377440"/>
          </a:xfrm>
        </p:spPr>
        <p:txBody>
          <a:bodyPr anchor="b">
            <a:noAutofit/>
          </a:bodyPr>
          <a:lstStyle>
            <a:lvl1pPr algn="l">
              <a:defRPr sz="1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87" y="250952"/>
            <a:ext cx="4798886" cy="9404096"/>
          </a:xfrm>
          <a:solidFill>
            <a:schemeClr val="bg1">
              <a:lumMod val="50000"/>
              <a:lumOff val="5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229225" y="3302000"/>
            <a:ext cx="1368171" cy="5058664"/>
          </a:xfrm>
        </p:spPr>
        <p:txBody>
          <a:bodyPr>
            <a:normAutofit/>
          </a:bodyPr>
          <a:lstStyle>
            <a:lvl1pPr marL="0" indent="0" algn="l">
              <a:lnSpc>
                <a:spcPct val="110000"/>
              </a:lnSpc>
              <a:spcBef>
                <a:spcPts val="600"/>
              </a:spcBef>
              <a:buNone/>
              <a:defRPr sz="975">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6/27/2025</a:t>
            </a:fld>
            <a:endParaRPr lang="en-US" dirty="0"/>
          </a:p>
        </p:txBody>
      </p:sp>
      <p:sp>
        <p:nvSpPr>
          <p:cNvPr id="6" name="Footer Placeholder 5"/>
          <p:cNvSpPr>
            <a:spLocks noGrp="1"/>
          </p:cNvSpPr>
          <p:nvPr>
            <p:ph type="ftr" sz="quarter" idx="11"/>
          </p:nvPr>
        </p:nvSpPr>
        <p:spPr/>
        <p:txBody>
          <a:bodyPr/>
          <a:lstStyle>
            <a:lvl1pPr marL="0" algn="r" defTabSz="685800" rtl="0" eaLnBrk="1" latinLnBrk="0" hangingPunct="1">
              <a:defRPr lang="en-US" sz="675"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5848160" y="9113520"/>
            <a:ext cx="822960" cy="39624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0685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32017" y="250952"/>
            <a:ext cx="6593967" cy="9404096"/>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19456" y="422656"/>
            <a:ext cx="6419088" cy="9060688"/>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548640" y="928191"/>
            <a:ext cx="5760720" cy="1981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3037840"/>
            <a:ext cx="5760720" cy="56794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0503" y="9050626"/>
            <a:ext cx="1543050" cy="396240"/>
          </a:xfrm>
          <a:prstGeom prst="rect">
            <a:avLst/>
          </a:prstGeom>
        </p:spPr>
        <p:txBody>
          <a:bodyPr vert="horz" lIns="91440" tIns="45720" rIns="91440" bIns="45720" rtlCol="0" anchor="b"/>
          <a:lstStyle>
            <a:lvl1pPr algn="l">
              <a:defRPr sz="675">
                <a:solidFill>
                  <a:schemeClr val="tx2"/>
                </a:solidFill>
              </a:defRPr>
            </a:lvl1pPr>
          </a:lstStyle>
          <a:p>
            <a:fld id="{17205CAA-4E5A-4223-BD55-C5D2841AC9EF}" type="datetimeFigureOut">
              <a:rPr lang="en-US" smtClean="0"/>
              <a:t>6/27/2025</a:t>
            </a:fld>
            <a:endParaRPr lang="en-US" dirty="0"/>
          </a:p>
        </p:txBody>
      </p:sp>
      <p:sp>
        <p:nvSpPr>
          <p:cNvPr id="5" name="Footer Placeholder 4"/>
          <p:cNvSpPr>
            <a:spLocks noGrp="1"/>
          </p:cNvSpPr>
          <p:nvPr>
            <p:ph type="ftr" sz="quarter" idx="3"/>
          </p:nvPr>
        </p:nvSpPr>
        <p:spPr>
          <a:xfrm>
            <a:off x="1947672" y="9050626"/>
            <a:ext cx="2962656" cy="396240"/>
          </a:xfrm>
          <a:prstGeom prst="rect">
            <a:avLst/>
          </a:prstGeom>
        </p:spPr>
        <p:txBody>
          <a:bodyPr vert="horz" lIns="91440" tIns="45720" rIns="91440" bIns="45720" rtlCol="0" anchor="b"/>
          <a:lstStyle>
            <a:lvl1pPr algn="ctr">
              <a:defRPr sz="675">
                <a:solidFill>
                  <a:schemeClr val="tx2"/>
                </a:solidFill>
              </a:defRPr>
            </a:lvl1pPr>
          </a:lstStyle>
          <a:p>
            <a:endParaRPr lang="en-US" dirty="0"/>
          </a:p>
        </p:txBody>
      </p:sp>
      <p:sp>
        <p:nvSpPr>
          <p:cNvPr id="6" name="Slide Number Placeholder 5"/>
          <p:cNvSpPr>
            <a:spLocks noGrp="1"/>
          </p:cNvSpPr>
          <p:nvPr>
            <p:ph type="sldNum" sz="quarter" idx="4"/>
          </p:nvPr>
        </p:nvSpPr>
        <p:spPr>
          <a:xfrm>
            <a:off x="5807666" y="9050626"/>
            <a:ext cx="822960" cy="396240"/>
          </a:xfrm>
          <a:prstGeom prst="rect">
            <a:avLst/>
          </a:prstGeom>
        </p:spPr>
        <p:txBody>
          <a:bodyPr vert="horz" lIns="91440" tIns="45720" rIns="91440" bIns="45720" rtlCol="0" anchor="b"/>
          <a:lstStyle>
            <a:lvl1pPr algn="r">
              <a:defRPr sz="675">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974365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685800" rtl="0" eaLnBrk="1" latinLnBrk="0" hangingPunct="1">
        <a:lnSpc>
          <a:spcPct val="90000"/>
        </a:lnSpc>
        <a:spcBef>
          <a:spcPct val="0"/>
        </a:spcBef>
        <a:buNone/>
        <a:defRPr lang="en-US" sz="3000" kern="1200" cap="none" spc="0" baseline="0" dirty="0">
          <a:solidFill>
            <a:schemeClr val="tx1"/>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2">
            <a:lumMod val="60000"/>
            <a:lumOff val="40000"/>
          </a:schemeClr>
        </a:buClr>
        <a:buFont typeface="Arial" panose="020B0604020202020204" pitchFamily="34"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6pPr>
      <a:lvl7pPr marL="1425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7pPr>
      <a:lvl8pPr marL="1650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8pPr>
      <a:lvl9pPr marL="1875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natgeokids.com/uk/discover/history/monarchy/ten-facts-about-queen-victori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950" y="2652851"/>
            <a:ext cx="4610100" cy="4600298"/>
          </a:xfrm>
          <a:prstGeom prst="rect">
            <a:avLst/>
          </a:prstGeom>
        </p:spPr>
        <p:txBody>
          <a:bodyPr wrap="square">
            <a:spAutoFit/>
          </a:bodyPr>
          <a:lstStyle/>
          <a:p>
            <a:pPr algn="ctr">
              <a:lnSpc>
                <a:spcPct val="119000"/>
              </a:lnSpc>
              <a:spcAft>
                <a:spcPts val="366"/>
              </a:spcAft>
            </a:pPr>
            <a:r>
              <a:rPr lang="en-US" sz="8000" b="1" kern="1400" dirty="0">
                <a:effectLst>
                  <a:outerShdw blurRad="38100" dist="38100" dir="2700000" algn="tl">
                    <a:srgbClr val="000000">
                      <a:alpha val="43137"/>
                    </a:srgbClr>
                  </a:outerShdw>
                </a:effectLst>
                <a:latin typeface="Gabriola" panose="04040605051002020D02" pitchFamily="82" charset="0"/>
              </a:rPr>
              <a:t>Victorian Towns and  Twisted Tales</a:t>
            </a:r>
            <a:endParaRPr lang="en-US" sz="3600" b="1" kern="1400" dirty="0">
              <a:effectLst>
                <a:outerShdw blurRad="38100" dist="38100" dir="2700000" algn="tl">
                  <a:srgbClr val="000000">
                    <a:alpha val="43137"/>
                  </a:srgbClr>
                </a:outerShdw>
              </a:effectLst>
              <a:latin typeface="Gabriola" panose="04040605051002020D02" pitchFamily="82" charset="0"/>
            </a:endParaRPr>
          </a:p>
          <a:p>
            <a:pPr>
              <a:lnSpc>
                <a:spcPct val="119000"/>
              </a:lnSpc>
              <a:spcAft>
                <a:spcPts val="366"/>
              </a:spcAft>
            </a:pPr>
            <a:r>
              <a:rPr lang="en-US" sz="360" kern="1400" dirty="0">
                <a:solidFill>
                  <a:srgbClr val="000000"/>
                </a:solidFill>
                <a:latin typeface="Calibri" panose="020F0502020204030204" pitchFamily="34" charset="0"/>
              </a:rPr>
              <a:t> </a:t>
            </a:r>
          </a:p>
        </p:txBody>
      </p:sp>
      <p:sp>
        <p:nvSpPr>
          <p:cNvPr id="5" name="Rectangle 4"/>
          <p:cNvSpPr/>
          <p:nvPr/>
        </p:nvSpPr>
        <p:spPr>
          <a:xfrm>
            <a:off x="2072594" y="6960727"/>
            <a:ext cx="2786131" cy="968791"/>
          </a:xfrm>
          <a:prstGeom prst="rect">
            <a:avLst/>
          </a:prstGeom>
        </p:spPr>
        <p:txBody>
          <a:bodyPr>
            <a:spAutoFit/>
          </a:bodyPr>
          <a:lstStyle/>
          <a:p>
            <a:pPr algn="ctr">
              <a:lnSpc>
                <a:spcPct val="119000"/>
              </a:lnSpc>
              <a:spcAft>
                <a:spcPts val="274"/>
              </a:spcAft>
            </a:pPr>
            <a:r>
              <a:rPr lang="en-GB" sz="2000" kern="1400" dirty="0">
                <a:effectLst>
                  <a:outerShdw blurRad="38100" dist="38100" dir="2700000" algn="tl">
                    <a:srgbClr val="000000">
                      <a:alpha val="43137"/>
                    </a:srgbClr>
                  </a:outerShdw>
                </a:effectLst>
                <a:latin typeface="Century Schoolbook" panose="02040604050505020304" pitchFamily="18" charset="0"/>
              </a:rPr>
              <a:t>Year 4</a:t>
            </a:r>
          </a:p>
          <a:p>
            <a:pPr algn="ctr">
              <a:lnSpc>
                <a:spcPct val="119000"/>
              </a:lnSpc>
              <a:spcAft>
                <a:spcPts val="274"/>
              </a:spcAft>
            </a:pPr>
            <a:r>
              <a:rPr lang="en-GB" sz="2000" kern="1400" dirty="0">
                <a:effectLst>
                  <a:outerShdw blurRad="38100" dist="38100" dir="2700000" algn="tl">
                    <a:srgbClr val="000000">
                      <a:alpha val="43137"/>
                    </a:srgbClr>
                  </a:outerShdw>
                </a:effectLst>
                <a:latin typeface="Century Schoolbook" panose="02040604050505020304" pitchFamily="18" charset="0"/>
              </a:rPr>
              <a:t> Autumn Term</a:t>
            </a:r>
            <a:endParaRPr lang="en-GB" sz="700" kern="1400" dirty="0">
              <a:effectLst>
                <a:outerShdw blurRad="38100" dist="38100" dir="2700000" algn="tl">
                  <a:srgbClr val="000000">
                    <a:alpha val="43137"/>
                  </a:srgbClr>
                </a:outerShdw>
              </a:effectLst>
              <a:latin typeface="Century Schoolbook" panose="02040604050505020304" pitchFamily="18" charset="0"/>
            </a:endParaRPr>
          </a:p>
          <a:p>
            <a:pPr>
              <a:lnSpc>
                <a:spcPct val="119000"/>
              </a:lnSpc>
              <a:spcAft>
                <a:spcPts val="274"/>
              </a:spcAft>
            </a:pPr>
            <a:r>
              <a:rPr lang="en-GB" sz="366"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07711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2C2F056-2788-4E2D-9F91-A88D0BA13637}"/>
              </a:ext>
            </a:extLst>
          </p:cNvPr>
          <p:cNvSpPr>
            <a:spLocks noChangeArrowheads="1"/>
          </p:cNvSpPr>
          <p:nvPr/>
        </p:nvSpPr>
        <p:spPr bwMode="auto">
          <a:xfrm>
            <a:off x="391027" y="727225"/>
            <a:ext cx="6075946" cy="82176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strike="noStrike" cap="none" normalizeH="0" baseline="0" dirty="0">
                <a:ln>
                  <a:noFill/>
                </a:ln>
                <a:solidFill>
                  <a:schemeClr val="bg1"/>
                </a:solidFill>
                <a:effectLst/>
                <a:latin typeface="Gabriola" panose="04040605051002020D02" pitchFamily="82" charset="0"/>
              </a:rPr>
              <a:t>The Victorians were the people who lived during the reign of </a:t>
            </a:r>
            <a:r>
              <a:rPr kumimoji="0" lang="en-US" altLang="en-US" sz="2400" i="0" strike="noStrike" cap="none" normalizeH="0" baseline="0" dirty="0">
                <a:ln>
                  <a:noFill/>
                </a:ln>
                <a:solidFill>
                  <a:schemeClr val="bg1"/>
                </a:solidFill>
                <a:effectLst/>
                <a:latin typeface="Gabriola" panose="04040605051002020D02" pitchFamily="82" charset="0"/>
                <a:hlinkClick r:id="rId2">
                  <a:extLst>
                    <a:ext uri="{A12FA001-AC4F-418D-AE19-62706E023703}">
                      <ahyp:hlinkClr xmlns:ahyp="http://schemas.microsoft.com/office/drawing/2018/hyperlinkcolor" val="tx"/>
                    </a:ext>
                  </a:extLst>
                </a:hlinkClick>
              </a:rPr>
              <a:t>Queen Victoria</a:t>
            </a:r>
            <a:r>
              <a:rPr kumimoji="0" lang="en-US" altLang="en-US" sz="2400" i="0" strike="noStrike" cap="none" normalizeH="0" baseline="0" dirty="0">
                <a:ln>
                  <a:noFill/>
                </a:ln>
                <a:solidFill>
                  <a:schemeClr val="bg1"/>
                </a:solidFill>
                <a:effectLst/>
                <a:latin typeface="Gabriola" panose="04040605051002020D02" pitchFamily="82" charset="0"/>
              </a:rPr>
              <a:t>, from the 20 June 1837 until the date of her death on the 22 January 1901. It was an era of exciting discoveries, inventions and exploration following the Industrial Revolution.</a:t>
            </a:r>
          </a:p>
          <a:p>
            <a:pPr lvl="0" defTabSz="914400"/>
            <a:r>
              <a:rPr kumimoji="0" lang="en-US" altLang="en-US" sz="2400" i="0" strike="noStrike" cap="none" normalizeH="0" baseline="0" dirty="0">
                <a:ln>
                  <a:noFill/>
                </a:ln>
                <a:solidFill>
                  <a:schemeClr val="bg1"/>
                </a:solidFill>
                <a:effectLst/>
                <a:latin typeface="Gabriola" panose="04040605051002020D02" pitchFamily="82" charset="0"/>
              </a:rPr>
              <a:t>During the Victorian era, Britain expanded its territory throughout the world and became the largest, richest and most powerful empire in world history. A quarter of the world’s population lived in the empire and Queen Victoria was even Empress of India! New inventions, </a:t>
            </a:r>
            <a:r>
              <a:rPr lang="en-US" altLang="en-US" sz="2400" dirty="0">
                <a:solidFill>
                  <a:schemeClr val="bg1"/>
                </a:solidFill>
                <a:latin typeface="Gabriola" panose="04040605051002020D02" pitchFamily="82" charset="0"/>
              </a:rPr>
              <a:t>such as the telephone, motorcar, typewriter, bicycle and moving </a:t>
            </a:r>
            <a:r>
              <a:rPr kumimoji="0" lang="en-US" altLang="en-US" sz="2400" i="0" strike="noStrike" cap="none" normalizeH="0" baseline="0" dirty="0">
                <a:ln>
                  <a:noFill/>
                </a:ln>
                <a:solidFill>
                  <a:schemeClr val="bg1"/>
                </a:solidFill>
                <a:effectLst/>
                <a:latin typeface="Gabriola" panose="04040605051002020D02" pitchFamily="82" charset="0"/>
              </a:rPr>
              <a:t>film totally changed the way that people lived, worked and travelled.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strike="noStrike" cap="none" normalizeH="0" baseline="0" dirty="0">
                <a:ln>
                  <a:noFill/>
                </a:ln>
                <a:solidFill>
                  <a:schemeClr val="bg1"/>
                </a:solidFill>
                <a:effectLst/>
                <a:latin typeface="Gabriola" panose="04040605051002020D02" pitchFamily="82" charset="0"/>
              </a:rPr>
              <a:t>In 1856, an engineer named Henry Bessemer invented a new method for turning iron into steel making it possible to build ships, bridges and other structures on a scale like never before!                                                                     Expansion of the railways meant that people could travel faster and further than ever before. Before trains, the fastest mode of transport was horses.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i="0" strike="noStrike" cap="none" normalizeH="0" baseline="0" dirty="0">
                <a:ln>
                  <a:noFill/>
                </a:ln>
                <a:solidFill>
                  <a:schemeClr val="bg1"/>
                </a:solidFill>
                <a:effectLst/>
                <a:latin typeface="Gabriola" panose="04040605051002020D02" pitchFamily="82" charset="0"/>
              </a:rPr>
              <a:t>The boom in industry saw lots of people moving to cities to find work. For the first time in world history, more people lived in cities than in the countryside, making city centres very cramped! </a:t>
            </a:r>
          </a:p>
        </p:txBody>
      </p:sp>
    </p:spTree>
    <p:extLst>
      <p:ext uri="{BB962C8B-B14F-4D97-AF65-F5344CB8AC3E}">
        <p14:creationId xmlns:p14="http://schemas.microsoft.com/office/powerpoint/2010/main" val="325076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4" descr="Queen Victoria"/>
          <p:cNvPicPr>
            <a:picLocks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4039889"/>
            <a:ext cx="4597031" cy="6367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394034" y="461963"/>
            <a:ext cx="6069932" cy="8126327"/>
          </a:xfrm>
          <a:prstGeom prst="rect">
            <a:avLst/>
          </a:prstGeom>
        </p:spPr>
        <p:txBody>
          <a:bodyPr wrap="square">
            <a:spAutoFit/>
          </a:bodyPr>
          <a:lstStyle/>
          <a:p>
            <a:pPr>
              <a:lnSpc>
                <a:spcPct val="119000"/>
              </a:lnSpc>
              <a:spcAft>
                <a:spcPts val="183"/>
              </a:spcAft>
            </a:pPr>
            <a:r>
              <a:rPr lang="en-US" sz="1645" b="1" kern="1400" dirty="0">
                <a:solidFill>
                  <a:schemeClr val="bg1"/>
                </a:solidFill>
                <a:effectLst>
                  <a:outerShdw blurRad="38100" dist="38100" dir="2700000" algn="tl">
                    <a:srgbClr val="000000">
                      <a:alpha val="43137"/>
                    </a:srgbClr>
                  </a:outerShdw>
                </a:effectLst>
                <a:latin typeface="Century Schoolbook" panose="02040604050505020304" pitchFamily="18" charset="0"/>
              </a:rPr>
              <a:t>                </a:t>
            </a:r>
            <a:r>
              <a:rPr lang="en-US" sz="4800" b="1" u="sng" kern="1400" dirty="0">
                <a:solidFill>
                  <a:schemeClr val="bg1"/>
                </a:solidFill>
                <a:latin typeface="Gabriola" panose="04040605051002020D02" pitchFamily="82" charset="0"/>
              </a:rPr>
              <a:t>Our learning this term</a:t>
            </a:r>
            <a:endParaRPr lang="en-US" sz="2800" b="1" u="sng" kern="1400" dirty="0">
              <a:solidFill>
                <a:schemeClr val="bg1"/>
              </a:solidFill>
              <a:latin typeface="Gabriola" panose="04040605051002020D02" pitchFamily="82" charset="0"/>
            </a:endParaRPr>
          </a:p>
          <a:p>
            <a:pPr>
              <a:lnSpc>
                <a:spcPct val="114000"/>
              </a:lnSpc>
              <a:spcAft>
                <a:spcPts val="183"/>
              </a:spcAft>
            </a:pPr>
            <a:r>
              <a:rPr lang="en-US" sz="411" u="sng" kern="1400" dirty="0">
                <a:latin typeface="Century Schoolbook" panose="02040604050505020304" pitchFamily="18" charset="0"/>
              </a:rPr>
              <a:t> </a:t>
            </a:r>
            <a:endParaRPr lang="en-US" sz="548" kern="1400" dirty="0">
              <a:latin typeface="Century Schoolbook" panose="02040604050505020304" pitchFamily="18" charset="0"/>
            </a:endParaRPr>
          </a:p>
          <a:p>
            <a:pPr>
              <a:lnSpc>
                <a:spcPct val="119000"/>
              </a:lnSpc>
              <a:spcAft>
                <a:spcPts val="183"/>
              </a:spcAft>
            </a:pPr>
            <a:r>
              <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rPr>
              <a:t>In  English, we will become news reporters,  investigating the criminal activities of a den of  pickpockets from Dickens’ Victorian England. We will also be developing our story writing skills by writing alternate endings to a novel. In preparation for our Preston Manor visit, we will  write letters of application for a job as a domestic servant in a Victorian household. </a:t>
            </a:r>
          </a:p>
          <a:p>
            <a:pPr>
              <a:lnSpc>
                <a:spcPct val="119000"/>
              </a:lnSpc>
              <a:spcAft>
                <a:spcPts val="183"/>
              </a:spcAft>
            </a:pPr>
            <a:r>
              <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rPr>
              <a:t>In Science, we will focus on electricity, conduction and insulation, as well as exploring the topic of magnetism, where we will put our knowledge into practice and create a magnetic Victorian toy. In DT, we will be using our knowledge of magnets to create William Morris inspired Victorian games. </a:t>
            </a:r>
          </a:p>
          <a:p>
            <a:pPr>
              <a:lnSpc>
                <a:spcPct val="119000"/>
              </a:lnSpc>
              <a:spcAft>
                <a:spcPts val="183"/>
              </a:spcAft>
            </a:pPr>
            <a:r>
              <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rPr>
              <a:t>During computing lessons, we will be using different methods to publish our work. In our Art lessons we will be learning how to tell stories through our sketching. This will include looking at sequencing images to share and tell stories.</a:t>
            </a:r>
          </a:p>
          <a:p>
            <a:pPr>
              <a:lnSpc>
                <a:spcPct val="119000"/>
              </a:lnSpc>
              <a:spcAft>
                <a:spcPts val="183"/>
              </a:spcAft>
            </a:pPr>
            <a:r>
              <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rPr>
              <a:t>In PSHE, we will learn about new beginnings and continuing our understanding of online safety.</a:t>
            </a:r>
          </a:p>
          <a:p>
            <a:pPr>
              <a:lnSpc>
                <a:spcPct val="119000"/>
              </a:lnSpc>
              <a:spcAft>
                <a:spcPts val="183"/>
              </a:spcAft>
            </a:pPr>
            <a:r>
              <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rPr>
              <a:t>During RE lessons we will be exploring whether all religions are equal. Our history  and geography lessons will focus on what life and our local area was like in Victorian times, with a focus on inventions and how Brighton has developed. PE will include dance, invasion games, and gymnastics. </a:t>
            </a:r>
          </a:p>
          <a:p>
            <a:pPr>
              <a:lnSpc>
                <a:spcPct val="119000"/>
              </a:lnSpc>
              <a:spcAft>
                <a:spcPts val="183"/>
              </a:spcAft>
            </a:pPr>
            <a:endParaRPr lang="en-US" sz="1450" kern="1400" dirty="0">
              <a:solidFill>
                <a:schemeClr val="bg1"/>
              </a:solidFill>
              <a:effectLst>
                <a:outerShdw blurRad="38100" dist="38100" dir="2700000" algn="tl">
                  <a:srgbClr val="000000">
                    <a:alpha val="43137"/>
                  </a:srgbClr>
                </a:outerShdw>
              </a:effectLst>
              <a:latin typeface="Century Schoolbook" panose="02040604050505020304" pitchFamily="18" charset="0"/>
            </a:endParaRPr>
          </a:p>
          <a:p>
            <a:pPr>
              <a:lnSpc>
                <a:spcPct val="119000"/>
              </a:lnSpc>
              <a:spcAft>
                <a:spcPts val="183"/>
              </a:spcAft>
            </a:pPr>
            <a:r>
              <a:rPr lang="en-US" sz="1450" b="1" kern="1400" dirty="0">
                <a:solidFill>
                  <a:schemeClr val="bg1"/>
                </a:solidFill>
                <a:effectLst>
                  <a:outerShdw blurRad="38100" dist="38100" dir="2700000" algn="tl">
                    <a:srgbClr val="000000">
                      <a:alpha val="43137"/>
                    </a:srgbClr>
                  </a:outerShdw>
                </a:effectLst>
                <a:latin typeface="Century Schoolbook" panose="02040604050505020304" pitchFamily="18" charset="0"/>
              </a:rPr>
              <a:t>To enhance our learning journey and bring it to life we will have a Victorian school day and invite children to dress up in appropriate costume.</a:t>
            </a:r>
            <a:endParaRPr lang="en-US" sz="1325" kern="1400" dirty="0">
              <a:solidFill>
                <a:schemeClr val="bg1"/>
              </a:solidFill>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411123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1623" y="1622618"/>
            <a:ext cx="5787188" cy="1804918"/>
          </a:xfrm>
          <a:prstGeom prst="rect">
            <a:avLst/>
          </a:prstGeom>
        </p:spPr>
        <p:txBody>
          <a:bodyPr wrap="square">
            <a:spAutoFit/>
          </a:bodyPr>
          <a:lstStyle/>
          <a:p>
            <a:pPr algn="ctr">
              <a:lnSpc>
                <a:spcPct val="119000"/>
              </a:lnSpc>
              <a:spcAft>
                <a:spcPts val="274"/>
              </a:spcAft>
            </a:pPr>
            <a:r>
              <a:rPr lang="en-US" sz="4400" kern="1400" dirty="0">
                <a:solidFill>
                  <a:schemeClr val="tx2">
                    <a:lumMod val="90000"/>
                  </a:schemeClr>
                </a:solidFill>
                <a:effectLst>
                  <a:outerShdw blurRad="38100" dist="38100" dir="2700000" algn="tl">
                    <a:srgbClr val="000000">
                      <a:alpha val="43137"/>
                    </a:srgbClr>
                  </a:outerShdw>
                </a:effectLst>
                <a:latin typeface="Gabriola" panose="04040605051002020D02" pitchFamily="82" charset="0"/>
              </a:rPr>
              <a:t>Some of the questions we are hoping to answer this term are...</a:t>
            </a:r>
            <a:endParaRPr lang="en-US" sz="2000" kern="1400" dirty="0">
              <a:solidFill>
                <a:schemeClr val="tx2">
                  <a:lumMod val="90000"/>
                </a:schemeClr>
              </a:solidFill>
              <a:effectLst>
                <a:outerShdw blurRad="38100" dist="38100" dir="2700000" algn="tl">
                  <a:srgbClr val="000000">
                    <a:alpha val="43137"/>
                  </a:srgbClr>
                </a:outerShdw>
              </a:effectLst>
              <a:latin typeface="Gabriola" panose="04040605051002020D02" pitchFamily="82" charset="0"/>
            </a:endParaRPr>
          </a:p>
          <a:p>
            <a:pPr>
              <a:lnSpc>
                <a:spcPct val="119000"/>
              </a:lnSpc>
              <a:spcAft>
                <a:spcPts val="274"/>
              </a:spcAft>
            </a:pPr>
            <a:r>
              <a:rPr lang="en-US" sz="366" kern="1400" dirty="0">
                <a:solidFill>
                  <a:schemeClr val="tx2">
                    <a:lumMod val="90000"/>
                  </a:schemeClr>
                </a:solidFill>
                <a:latin typeface="Calibri" panose="020F0502020204030204" pitchFamily="34" charset="0"/>
              </a:rPr>
              <a:t> </a:t>
            </a:r>
          </a:p>
        </p:txBody>
      </p:sp>
      <p:pic>
        <p:nvPicPr>
          <p:cNvPr id="2050" name="Picture 2" descr="100_0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14" y="512564"/>
            <a:ext cx="2363348" cy="1329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pic>
      <p:pic>
        <p:nvPicPr>
          <p:cNvPr id="2051" name="Picture 3" descr="102_0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768" y="512564"/>
            <a:ext cx="2348714" cy="1321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pic>
      <p:sp>
        <p:nvSpPr>
          <p:cNvPr id="17" name="AutoShape 4"/>
          <p:cNvSpPr>
            <a:spLocks noChangeArrowheads="1"/>
          </p:cNvSpPr>
          <p:nvPr/>
        </p:nvSpPr>
        <p:spPr bwMode="auto">
          <a:xfrm>
            <a:off x="529189" y="3200400"/>
            <a:ext cx="5835516" cy="6300825"/>
          </a:xfrm>
          <a:prstGeom prst="horizontalScroll">
            <a:avLst/>
          </a:prstGeom>
          <a:blipFill>
            <a:blip r:embed="rId4"/>
            <a:tile tx="0" ty="0" sx="100000" sy="100000" flip="none" algn="tl"/>
          </a:blipFill>
          <a:ln w="28575" algn="in">
            <a:solidFill>
              <a:srgbClr val="000000"/>
            </a:solidFill>
            <a:miter lim="800000"/>
            <a:headEnd/>
            <a:tailEnd/>
          </a:ln>
          <a:effectLst/>
        </p:spPr>
        <p:txBody>
          <a:bodyPr vert="horz" wrap="square" lIns="16717" tIns="16717" rIns="16717" bIns="16717" numCol="1" anchor="t" anchorCtr="0" compatLnSpc="1">
            <a:prstTxWarp prst="textNoShape">
              <a:avLst/>
            </a:prstTxWarp>
          </a:bodyPr>
          <a:lstStyle/>
          <a:p>
            <a:pPr algn="ctr">
              <a:lnSpc>
                <a:spcPct val="119000"/>
              </a:lnSpc>
              <a:spcAft>
                <a:spcPts val="274"/>
              </a:spcAft>
            </a:pPr>
            <a:r>
              <a:rPr lang="en-GB" sz="640" kern="1400" dirty="0">
                <a:solidFill>
                  <a:srgbClr val="000000"/>
                </a:solidFill>
                <a:latin typeface="Calibri" panose="020F0502020204030204" pitchFamily="34" charset="0"/>
              </a:rPr>
              <a:t> </a:t>
            </a:r>
          </a:p>
        </p:txBody>
      </p:sp>
      <p:sp>
        <p:nvSpPr>
          <p:cNvPr id="16" name="TextBox 15"/>
          <p:cNvSpPr txBox="1"/>
          <p:nvPr/>
        </p:nvSpPr>
        <p:spPr>
          <a:xfrm>
            <a:off x="1335505" y="4044342"/>
            <a:ext cx="4944979" cy="4093428"/>
          </a:xfrm>
          <a:prstGeom prst="rect">
            <a:avLst/>
          </a:prstGeom>
          <a:noFill/>
        </p:spPr>
        <p:txBody>
          <a:bodyPr wrap="square" rtlCol="0">
            <a:spAutoFit/>
          </a:bodyPr>
          <a:lstStyle/>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Who were the Victorians?</a:t>
            </a:r>
          </a:p>
          <a:p>
            <a:endPar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endParaRPr>
          </a:p>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What was invented in Victorian times?</a:t>
            </a:r>
          </a:p>
          <a:p>
            <a:endPar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endParaRPr>
          </a:p>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How did life differ for the rich and poor?</a:t>
            </a:r>
          </a:p>
          <a:p>
            <a:endPar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endParaRPr>
          </a:p>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What was it like to be a child in Victorian times?</a:t>
            </a:r>
          </a:p>
          <a:p>
            <a:endPar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endParaRPr>
          </a:p>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What were Victorian schools like?</a:t>
            </a:r>
          </a:p>
          <a:p>
            <a:endPar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endParaRPr>
          </a:p>
          <a:p>
            <a:r>
              <a:rPr lang="en-US" sz="2000" dirty="0">
                <a:solidFill>
                  <a:schemeClr val="tx2">
                    <a:lumMod val="10000"/>
                  </a:schemeClr>
                </a:solidFill>
                <a:effectLst>
                  <a:outerShdw blurRad="38100" dist="38100" dir="2700000" algn="tl">
                    <a:srgbClr val="000000">
                      <a:alpha val="43137"/>
                    </a:srgbClr>
                  </a:outerShdw>
                </a:effectLst>
                <a:latin typeface="Century Schoolbook" panose="02040604050505020304" pitchFamily="18" charset="0"/>
              </a:rPr>
              <a:t>What did Brighton look like in Victorian times?</a:t>
            </a:r>
          </a:p>
        </p:txBody>
      </p:sp>
    </p:spTree>
    <p:extLst>
      <p:ext uri="{BB962C8B-B14F-4D97-AF65-F5344CB8AC3E}">
        <p14:creationId xmlns:p14="http://schemas.microsoft.com/office/powerpoint/2010/main" val="203619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147" y="2628269"/>
            <a:ext cx="5221705" cy="4527843"/>
          </a:xfrm>
          <a:prstGeom prst="rect">
            <a:avLst/>
          </a:prstGeom>
        </p:spPr>
        <p:txBody>
          <a:bodyPr wrap="square">
            <a:spAutoFit/>
          </a:bodyPr>
          <a:lstStyle/>
          <a:p>
            <a:pPr>
              <a:lnSpc>
                <a:spcPct val="119000"/>
              </a:lnSpc>
              <a:spcAft>
                <a:spcPts val="274"/>
              </a:spcAft>
            </a:pPr>
            <a:r>
              <a:rPr lang="en-US" sz="3200" b="1" kern="1400" dirty="0">
                <a:effectLst>
                  <a:outerShdw blurRad="38100" dist="38100" dir="2700000" algn="tl">
                    <a:srgbClr val="000000">
                      <a:alpha val="43137"/>
                    </a:srgbClr>
                  </a:outerShdw>
                </a:effectLst>
                <a:latin typeface="Gabriola" panose="04040605051002020D02" pitchFamily="82" charset="0"/>
              </a:rPr>
              <a:t>This term we are hoping to enrich the learning with these fantastic opportunities, including:…</a:t>
            </a:r>
          </a:p>
          <a:p>
            <a:pPr>
              <a:lnSpc>
                <a:spcPct val="119000"/>
              </a:lnSpc>
              <a:spcAft>
                <a:spcPts val="274"/>
              </a:spcAft>
            </a:pPr>
            <a:endParaRPr lang="en-US" sz="2400" b="1" kern="1400" dirty="0">
              <a:effectLst>
                <a:outerShdw blurRad="38100" dist="38100" dir="2700000" algn="tl">
                  <a:srgbClr val="000000">
                    <a:alpha val="43137"/>
                  </a:srgbClr>
                </a:outerShdw>
              </a:effectLst>
              <a:latin typeface="Edwardian Script ITC" panose="030303020407070D0804" pitchFamily="66" charset="0"/>
            </a:endParaRPr>
          </a:p>
          <a:p>
            <a:pPr marL="342900" indent="-342900">
              <a:lnSpc>
                <a:spcPct val="119000"/>
              </a:lnSpc>
              <a:spcAft>
                <a:spcPts val="274"/>
              </a:spcAft>
              <a:buFont typeface="Arial" panose="020B0604020202020204" pitchFamily="34" charset="0"/>
              <a:buChar char="•"/>
            </a:pPr>
            <a:r>
              <a:rPr lang="en-US" sz="2100" kern="1400" dirty="0">
                <a:effectLst>
                  <a:outerShdw blurRad="38100" dist="38100" dir="2700000" algn="tl">
                    <a:srgbClr val="000000">
                      <a:alpha val="43137"/>
                    </a:srgbClr>
                  </a:outerShdw>
                </a:effectLst>
                <a:latin typeface="Century Schoolbook" panose="02040604050505020304" pitchFamily="18" charset="0"/>
              </a:rPr>
              <a:t>A visit to Preston Manor (cost TBC)</a:t>
            </a:r>
          </a:p>
          <a:p>
            <a:pPr marL="342900" indent="-342900">
              <a:lnSpc>
                <a:spcPct val="119000"/>
              </a:lnSpc>
              <a:spcAft>
                <a:spcPts val="274"/>
              </a:spcAft>
              <a:buFont typeface="Arial" panose="020B0604020202020204" pitchFamily="34" charset="0"/>
              <a:buChar char="•"/>
            </a:pPr>
            <a:r>
              <a:rPr lang="en-US" sz="2100" kern="1400" dirty="0">
                <a:effectLst>
                  <a:outerShdw blurRad="38100" dist="38100" dir="2700000" algn="tl">
                    <a:srgbClr val="000000">
                      <a:alpha val="43137"/>
                    </a:srgbClr>
                  </a:outerShdw>
                </a:effectLst>
                <a:latin typeface="Century Schoolbook" panose="02040604050505020304" pitchFamily="18" charset="0"/>
              </a:rPr>
              <a:t>A Victorian School Day (no cost)</a:t>
            </a:r>
          </a:p>
          <a:p>
            <a:pPr marL="342900" indent="-342900">
              <a:lnSpc>
                <a:spcPct val="119000"/>
              </a:lnSpc>
              <a:spcAft>
                <a:spcPts val="274"/>
              </a:spcAft>
              <a:buFont typeface="Arial" panose="020B0604020202020204" pitchFamily="34" charset="0"/>
              <a:buChar char="•"/>
            </a:pPr>
            <a:r>
              <a:rPr lang="en-US" sz="2100" kern="1400" dirty="0">
                <a:effectLst>
                  <a:outerShdw blurRad="38100" dist="38100" dir="2700000" algn="tl">
                    <a:srgbClr val="000000">
                      <a:alpha val="43137"/>
                    </a:srgbClr>
                  </a:outerShdw>
                </a:effectLst>
                <a:latin typeface="Century Schoolbook" panose="02040604050505020304" pitchFamily="18" charset="0"/>
              </a:rPr>
              <a:t>A Victorian  town trail around Brighton with a trip on the Volk’s </a:t>
            </a:r>
            <a:r>
              <a:rPr lang="en-US" sz="2100" kern="1400">
                <a:effectLst>
                  <a:outerShdw blurRad="38100" dist="38100" dir="2700000" algn="tl">
                    <a:srgbClr val="000000">
                      <a:alpha val="43137"/>
                    </a:srgbClr>
                  </a:outerShdw>
                </a:effectLst>
                <a:latin typeface="Century Schoolbook" panose="02040604050505020304" pitchFamily="18" charset="0"/>
              </a:rPr>
              <a:t>railway (cost TBC)</a:t>
            </a:r>
            <a:endParaRPr lang="en-US" sz="2100" kern="1400" dirty="0">
              <a:effectLst>
                <a:outerShdw blurRad="38100" dist="38100" dir="2700000" algn="tl">
                  <a:srgbClr val="000000">
                    <a:alpha val="43137"/>
                  </a:srgbClr>
                </a:outerShdw>
              </a:effectLst>
              <a:latin typeface="Century Schoolbook" panose="02040604050505020304" pitchFamily="18" charset="0"/>
            </a:endParaRPr>
          </a:p>
          <a:p>
            <a:pPr>
              <a:lnSpc>
                <a:spcPct val="119000"/>
              </a:lnSpc>
              <a:spcAft>
                <a:spcPts val="274"/>
              </a:spcAft>
            </a:pPr>
            <a:r>
              <a:rPr lang="en-US" sz="400" kern="1400" dirty="0">
                <a:effectLst>
                  <a:outerShdw blurRad="38100" dist="38100" dir="2700000" algn="tl">
                    <a:srgbClr val="000000">
                      <a:alpha val="43137"/>
                    </a:srgbClr>
                  </a:outerShdw>
                </a:effectLst>
                <a:latin typeface="Century Schoolbook" panose="02040604050505020304" pitchFamily="18" charset="0"/>
              </a:rPr>
              <a:t> </a:t>
            </a:r>
            <a:endParaRPr lang="en-US" sz="300" kern="1400" dirty="0">
              <a:effectLst>
                <a:outerShdw blurRad="38100" dist="38100" dir="2700000" algn="tl">
                  <a:srgbClr val="000000">
                    <a:alpha val="43137"/>
                  </a:srgbClr>
                </a:outerShdw>
              </a:effectLst>
              <a:latin typeface="Century Schoolbook" panose="02040604050505020304" pitchFamily="18" charset="0"/>
            </a:endParaRPr>
          </a:p>
          <a:p>
            <a:pPr>
              <a:lnSpc>
                <a:spcPct val="119000"/>
              </a:lnSpc>
              <a:spcAft>
                <a:spcPts val="274"/>
              </a:spcAft>
            </a:pPr>
            <a:r>
              <a:rPr lang="en-US" sz="300" kern="1400" dirty="0">
                <a:latin typeface="Century Schoolbook" panose="02040604050505020304" pitchFamily="18" charset="0"/>
              </a:rPr>
              <a:t> </a:t>
            </a:r>
            <a:endParaRPr lang="en-US" sz="407" kern="1400" dirty="0">
              <a:latin typeface="Century Schoolbook" panose="02040604050505020304" pitchFamily="18" charset="0"/>
            </a:endParaRPr>
          </a:p>
        </p:txBody>
      </p:sp>
    </p:spTree>
    <p:extLst>
      <p:ext uri="{BB962C8B-B14F-4D97-AF65-F5344CB8AC3E}">
        <p14:creationId xmlns:p14="http://schemas.microsoft.com/office/powerpoint/2010/main" val="3146214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mages-na.ssl-images-amazon.com/images/I/51Q9Y97NVKL._SX30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165" y="1571524"/>
            <a:ext cx="1739698" cy="2712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4979" y="2158135"/>
            <a:ext cx="6139884" cy="1981200"/>
          </a:xfrm>
        </p:spPr>
        <p:txBody>
          <a:bodyPr>
            <a:normAutofit fontScale="90000"/>
          </a:bodyPr>
          <a:lstStyle/>
          <a:p>
            <a:r>
              <a:rPr lang="en-US" sz="2700" dirty="0">
                <a:effectLst>
                  <a:outerShdw blurRad="38100" dist="38100" dir="2700000" algn="tl">
                    <a:srgbClr val="000000">
                      <a:alpha val="43137"/>
                    </a:srgbClr>
                  </a:outerShdw>
                </a:effectLst>
                <a:latin typeface="Century Schoolbook" panose="02040604050505020304" pitchFamily="18" charset="0"/>
              </a:rPr>
              <a:t>Things to do:</a:t>
            </a:r>
            <a:br>
              <a:rPr lang="en-US" sz="2700" dirty="0">
                <a:effectLst>
                  <a:outerShdw blurRad="38100" dist="38100" dir="2700000" algn="tl">
                    <a:srgbClr val="000000">
                      <a:alpha val="43137"/>
                    </a:srgbClr>
                  </a:outerShdw>
                </a:effectLst>
                <a:latin typeface="Century Schoolbook" panose="02040604050505020304" pitchFamily="18" charset="0"/>
              </a:rPr>
            </a:br>
            <a:r>
              <a:rPr lang="en-US" sz="22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Research what life was like in Victorian England.</a:t>
            </a:r>
            <a:br>
              <a:rPr lang="en-US" sz="22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US" sz="22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Collect pictures of Victorian toys; you could even try making one!</a:t>
            </a:r>
            <a:br>
              <a:rPr lang="en-US" sz="22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US" sz="2200" dirty="0">
                <a:effectLst>
                  <a:outerShdw blurRad="38100" dist="38100" dir="2700000" algn="tl">
                    <a:srgbClr val="000000">
                      <a:alpha val="43137"/>
                    </a:srgbClr>
                  </a:outerShdw>
                </a:effectLst>
                <a:latin typeface="Century Schoolbook" panose="02040604050505020304" pitchFamily="18" charset="0"/>
              </a:rPr>
              <a:t> </a:t>
            </a:r>
            <a:br>
              <a:rPr lang="en-US" sz="2200" dirty="0">
                <a:effectLst>
                  <a:outerShdw blurRad="38100" dist="38100" dir="2700000" algn="tl">
                    <a:srgbClr val="000000">
                      <a:alpha val="43137"/>
                    </a:srgbClr>
                  </a:outerShdw>
                </a:effectLst>
                <a:latin typeface="Century Schoolbook" panose="02040604050505020304" pitchFamily="18" charset="0"/>
              </a:rPr>
            </a:br>
            <a:r>
              <a:rPr lang="en-US" sz="2200" dirty="0">
                <a:effectLst>
                  <a:outerShdw blurRad="38100" dist="38100" dir="2700000" algn="tl">
                    <a:srgbClr val="000000">
                      <a:alpha val="43137"/>
                    </a:srgbClr>
                  </a:outerShdw>
                </a:effectLst>
                <a:latin typeface="Century Schoolbook" panose="02040604050505020304" pitchFamily="18" charset="0"/>
              </a:rPr>
              <a:t>Reading:</a:t>
            </a:r>
            <a:br>
              <a:rPr lang="en-US" sz="2000" dirty="0">
                <a:effectLst>
                  <a:outerShdw blurRad="38100" dist="38100" dir="2700000" algn="tl">
                    <a:srgbClr val="000000">
                      <a:alpha val="43137"/>
                    </a:srgbClr>
                  </a:outerShdw>
                </a:effectLst>
                <a:latin typeface="Century Schoolbook" panose="02040604050505020304" pitchFamily="18" charset="0"/>
              </a:rPr>
            </a:br>
            <a: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The Vile Victorians (Horrible Histories)</a:t>
            </a:r>
            <a:b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Terry Deary’s Victorian Tales</a:t>
            </a:r>
            <a:b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Chimney Child by Laurie Sheehan</a:t>
            </a:r>
            <a:br>
              <a:rPr lang="en-US"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US" sz="2000" dirty="0">
                <a:effectLst>
                  <a:outerShdw blurRad="38100" dist="38100" dir="2700000" algn="tl">
                    <a:srgbClr val="000000">
                      <a:alpha val="43137"/>
                    </a:srgbClr>
                  </a:outerShdw>
                </a:effectLst>
                <a:latin typeface="Century Schoolbook" panose="02040604050505020304" pitchFamily="18" charset="0"/>
              </a:rPr>
              <a:t>  </a:t>
            </a:r>
            <a:br>
              <a:rPr lang="en-US" sz="2000" dirty="0">
                <a:effectLst>
                  <a:outerShdw blurRad="38100" dist="38100" dir="2700000" algn="tl">
                    <a:srgbClr val="000000">
                      <a:alpha val="43137"/>
                    </a:srgbClr>
                  </a:outerShdw>
                </a:effectLst>
                <a:latin typeface="Century Schoolbook" panose="02040604050505020304" pitchFamily="18" charset="0"/>
              </a:rPr>
            </a:br>
            <a:r>
              <a:rPr lang="en-GB" sz="2200" dirty="0">
                <a:effectLst>
                  <a:outerShdw blurRad="38100" dist="38100" dir="2700000" algn="tl">
                    <a:srgbClr val="000000">
                      <a:alpha val="43137"/>
                    </a:srgbClr>
                  </a:outerShdw>
                </a:effectLst>
                <a:latin typeface="Century Schoolbook" panose="02040604050505020304" pitchFamily="18" charset="0"/>
              </a:rPr>
              <a:t>Websites: </a:t>
            </a:r>
            <a:br>
              <a:rPr lang="en-GB" sz="2000" dirty="0">
                <a:effectLst>
                  <a:outerShdw blurRad="38100" dist="38100" dir="2700000" algn="tl">
                    <a:srgbClr val="000000">
                      <a:alpha val="43137"/>
                    </a:srgbClr>
                  </a:outerShdw>
                </a:effectLst>
                <a:latin typeface="Century Schoolbook" panose="02040604050505020304" pitchFamily="18" charset="0"/>
              </a:rPr>
            </a:br>
            <a:r>
              <a:rPr lang="en-GB"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http://www.bbc.co.uk/schools/primaryhistory/victorian_britain/   </a:t>
            </a:r>
            <a:br>
              <a:rPr lang="en-GB"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GB"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http://www.nzsc.co.uk/pleasuregardens </a:t>
            </a:r>
            <a:br>
              <a:rPr lang="en-GB"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br>
            <a:r>
              <a:rPr lang="en-GB" sz="2000" dirty="0">
                <a:solidFill>
                  <a:schemeClr val="accent3">
                    <a:lumMod val="40000"/>
                    <a:lumOff val="60000"/>
                  </a:schemeClr>
                </a:solidFill>
                <a:effectLst>
                  <a:outerShdw blurRad="38100" dist="38100" dir="2700000" algn="tl">
                    <a:srgbClr val="000000">
                      <a:alpha val="43137"/>
                    </a:srgbClr>
                  </a:outerShdw>
                </a:effectLst>
                <a:latin typeface="Century Schoolbook" panose="02040604050505020304" pitchFamily="18" charset="0"/>
              </a:rPr>
              <a:t>http://www.channel4.com/learning/microsites/Q/qca/victorians/</a:t>
            </a:r>
            <a:br>
              <a:rPr lang="en-GB" sz="3100" dirty="0">
                <a:effectLst>
                  <a:outerShdw blurRad="38100" dist="38100" dir="2700000" algn="tl">
                    <a:srgbClr val="000000">
                      <a:alpha val="43137"/>
                    </a:srgbClr>
                  </a:outerShdw>
                </a:effectLst>
              </a:rPr>
            </a:br>
            <a:r>
              <a:rPr lang="en-GB" sz="3100" dirty="0">
                <a:effectLst>
                  <a:outerShdw blurRad="38100" dist="38100" dir="2700000" algn="tl">
                    <a:srgbClr val="000000">
                      <a:alpha val="43137"/>
                    </a:srgbClr>
                  </a:outerShdw>
                </a:effectLst>
              </a:rPr>
              <a:t> </a:t>
            </a:r>
            <a:br>
              <a:rPr lang="en-GB" dirty="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pic>
        <p:nvPicPr>
          <p:cNvPr id="3074" name="Picture 2" descr="Britain&amp;#39;s Great Exhibition of 18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8" y="6361262"/>
            <a:ext cx="6412832" cy="3116102"/>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4979" y="4953000"/>
            <a:ext cx="5799222" cy="1480726"/>
          </a:xfrm>
          <a:prstGeom prst="rect">
            <a:avLst/>
          </a:prstGeom>
        </p:spPr>
        <p:txBody>
          <a:bodyPr wrap="square">
            <a:spAutoFit/>
          </a:bodyPr>
          <a:lstStyle/>
          <a:p>
            <a:pPr>
              <a:lnSpc>
                <a:spcPct val="119000"/>
              </a:lnSpc>
              <a:spcAft>
                <a:spcPts val="274"/>
              </a:spcAft>
            </a:pPr>
            <a:r>
              <a:rPr lang="en-US" kern="1400" dirty="0">
                <a:latin typeface="Century Schoolbook" panose="02040604050505020304" pitchFamily="18" charset="0"/>
              </a:rPr>
              <a:t>Visiting:</a:t>
            </a:r>
          </a:p>
          <a:p>
            <a:pPr>
              <a:spcAft>
                <a:spcPts val="274"/>
              </a:spcAft>
            </a:pPr>
            <a:r>
              <a:rPr lang="en-US" kern="1400" dirty="0">
                <a:solidFill>
                  <a:schemeClr val="accent3">
                    <a:lumMod val="40000"/>
                    <a:lumOff val="60000"/>
                  </a:schemeClr>
                </a:solidFill>
                <a:latin typeface="Century Schoolbook" panose="02040604050505020304" pitchFamily="18" charset="0"/>
              </a:rPr>
              <a:t>Victorian and Albert Museum in London.</a:t>
            </a:r>
          </a:p>
          <a:p>
            <a:pPr>
              <a:spcAft>
                <a:spcPts val="274"/>
              </a:spcAft>
            </a:pPr>
            <a:r>
              <a:rPr lang="en-US" kern="1400" dirty="0">
                <a:solidFill>
                  <a:schemeClr val="accent3">
                    <a:lumMod val="40000"/>
                    <a:lumOff val="60000"/>
                  </a:schemeClr>
                </a:solidFill>
                <a:latin typeface="Century Schoolbook" panose="02040604050505020304" pitchFamily="18" charset="0"/>
              </a:rPr>
              <a:t>Charles Dickens Museum in London.</a:t>
            </a:r>
          </a:p>
          <a:p>
            <a:pPr>
              <a:spcAft>
                <a:spcPts val="274"/>
              </a:spcAft>
            </a:pPr>
            <a:r>
              <a:rPr lang="en-US" kern="1400" dirty="0">
                <a:solidFill>
                  <a:schemeClr val="accent3">
                    <a:lumMod val="40000"/>
                    <a:lumOff val="60000"/>
                  </a:schemeClr>
                </a:solidFill>
                <a:latin typeface="Century Schoolbook" panose="02040604050505020304" pitchFamily="18" charset="0"/>
              </a:rPr>
              <a:t>Brighton Pier (built during Victorian times)</a:t>
            </a:r>
          </a:p>
          <a:p>
            <a:pPr>
              <a:spcAft>
                <a:spcPts val="274"/>
              </a:spcAft>
            </a:pPr>
            <a:r>
              <a:rPr lang="en-US" sz="480" kern="1400" dirty="0">
                <a:solidFill>
                  <a:srgbClr val="000000"/>
                </a:solidFill>
                <a:latin typeface="Calibri" panose="020F0502020204030204" pitchFamily="34" charset="0"/>
              </a:rPr>
              <a:t> </a:t>
            </a:r>
          </a:p>
        </p:txBody>
      </p:sp>
      <p:pic>
        <p:nvPicPr>
          <p:cNvPr id="6" name="Picture 5" descr="Download World Wide Web HQ PNG Image | FreePNGImg"/>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12731" y="4807381"/>
            <a:ext cx="1412132" cy="1175328"/>
          </a:xfrm>
          <a:prstGeom prst="rect">
            <a:avLst/>
          </a:prstGeom>
        </p:spPr>
      </p:pic>
    </p:spTree>
    <p:extLst>
      <p:ext uri="{BB962C8B-B14F-4D97-AF65-F5344CB8AC3E}">
        <p14:creationId xmlns:p14="http://schemas.microsoft.com/office/powerpoint/2010/main" val="606952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Savon</Template>
  <TotalTime>244</TotalTime>
  <Words>756</Words>
  <Application>Microsoft Office PowerPoint</Application>
  <PresentationFormat>A4 Paper (210x297 mm)</PresentationFormat>
  <Paragraphs>45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Century Gothic</vt:lpstr>
      <vt:lpstr>Century Schoolbook</vt:lpstr>
      <vt:lpstr>Edwardian Script ITC</vt:lpstr>
      <vt:lpstr>Gabriola</vt:lpstr>
      <vt:lpstr>Savon</vt:lpstr>
      <vt:lpstr>PowerPoint Presentation</vt:lpstr>
      <vt:lpstr>PowerPoint Presentation</vt:lpstr>
      <vt:lpstr>PowerPoint Presentation</vt:lpstr>
      <vt:lpstr>PowerPoint Presentation</vt:lpstr>
      <vt:lpstr>PowerPoint Presentation</vt:lpstr>
      <vt:lpstr>Things to do: Research what life was like in Victorian England. Collect pictures of Victorian toys; you could even try making one!   Reading: The Vile Victorians (Horrible Histories) Terry Deary’s Victorian Tales Chimney Child by Laurie Sheehan    Websites:  http://www.bbc.co.uk/schools/primaryhistory/victorian_britain/    http://www.nzsc.co.uk/pleasuregardens  http://www.channel4.com/learning/microsites/Q/qca/victorians/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Alan Ridgewell</cp:lastModifiedBy>
  <cp:revision>62</cp:revision>
  <dcterms:created xsi:type="dcterms:W3CDTF">2022-02-02T07:20:46Z</dcterms:created>
  <dcterms:modified xsi:type="dcterms:W3CDTF">2025-06-27T13:20:10Z</dcterms:modified>
</cp:coreProperties>
</file>