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8" d="100"/>
          <a:sy n="48" d="100"/>
        </p:scale>
        <p:origin x="23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3FDB-0899-46FA-A78E-ABD6F2B5B0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7914-769B-42D7-91E9-933124B85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56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3FDB-0899-46FA-A78E-ABD6F2B5B0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7914-769B-42D7-91E9-933124B85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9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3FDB-0899-46FA-A78E-ABD6F2B5B0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7914-769B-42D7-91E9-933124B85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59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3FDB-0899-46FA-A78E-ABD6F2B5B0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7914-769B-42D7-91E9-933124B85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4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3FDB-0899-46FA-A78E-ABD6F2B5B0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7914-769B-42D7-91E9-933124B85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0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3FDB-0899-46FA-A78E-ABD6F2B5B0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7914-769B-42D7-91E9-933124B85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0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3FDB-0899-46FA-A78E-ABD6F2B5B0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7914-769B-42D7-91E9-933124B85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19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3FDB-0899-46FA-A78E-ABD6F2B5B0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7914-769B-42D7-91E9-933124B85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3FDB-0899-46FA-A78E-ABD6F2B5B0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7914-769B-42D7-91E9-933124B85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59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3FDB-0899-46FA-A78E-ABD6F2B5B0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7914-769B-42D7-91E9-933124B85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1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3FDB-0899-46FA-A78E-ABD6F2B5B0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7914-769B-42D7-91E9-933124B85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7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3FDB-0899-46FA-A78E-ABD6F2B5B0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77914-769B-42D7-91E9-933124B85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17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atgeokids.com/uk/discover/history/egypt/hieroglyphics-uncovered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itishmuseum.org/" TargetMode="External"/><Relationship Id="rId3" Type="http://schemas.microsoft.com/office/2007/relationships/hdphoto" Target="../media/hdphoto3.wdp"/><Relationship Id="rId7" Type="http://schemas.openxmlformats.org/officeDocument/2006/relationships/hyperlink" Target="http://www.teachingandlearningresources.co.uk/funhistory.s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uardians.net/egypt/kids/index.htm" TargetMode="External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28150" y="8246109"/>
            <a:ext cx="4868653" cy="91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9098" tIns="29098" rIns="29098" bIns="29098" numCol="1" anchor="t" anchorCtr="0" compatLnSpc="1">
            <a:prstTxWarp prst="textNoShape">
              <a:avLst/>
            </a:prstTxWarp>
          </a:bodyPr>
          <a:lstStyle/>
          <a:p>
            <a:pPr algn="ctr" defTabSz="7275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296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Year 6 </a:t>
            </a:r>
          </a:p>
          <a:p>
            <a:pPr algn="ctr" defTabSz="7275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182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Spring Term</a:t>
            </a:r>
            <a:endParaRPr lang="en-US" altLang="en-US" sz="111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29" name="Picture 5" descr="Writings from Ancient Egypt by Toby Wilkinson: Ancient Egyptians&amp;#39;  4,000-year-old strategy for dealing with an “argumentative superior&amp;quot; —  Quart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38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0104" y="4456296"/>
            <a:ext cx="5197793" cy="224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32" dirty="0">
                <a:latin typeface="Papyrus" panose="03070502060502030205" pitchFamily="66" charset="0"/>
              </a:rPr>
              <a:t> </a:t>
            </a:r>
            <a:r>
              <a:rPr lang="en-US" sz="70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Walk Like an Egyptian</a:t>
            </a:r>
            <a:endParaRPr lang="en-GB" sz="700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2D479867-5F7C-4011-818F-5D9176851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16" y="162730"/>
            <a:ext cx="6136105" cy="67403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The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Pyramid of Khufu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 at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Giza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 is the largest Egyptian pyramid. This incredible structure weighs as much as 16 Empire State buildings!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effectLst/>
              <a:latin typeface="Papyrus" panose="03070502060502030205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Both Egyptian men and women wore make-up. The eye paint was usually green (made from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copper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) or black (made from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lead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). As well as offering protection from the sun, the Egyptians believed make-up had magical healing powers, too!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effectLst/>
              <a:latin typeface="Papyrus" panose="03070502060502030205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Unwrapped, the bandages of an Ancient Egyptian mummy could stretch for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1.6km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. Yikes!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effectLst/>
              <a:latin typeface="Papyrus" panose="03070502060502030205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The Egyptian alphabet contained more than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700 hieroglyphs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! Uncover the meaning behind these ancient symbols by checking out our awesome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hieroglyphics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 feature.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effectLst/>
              <a:latin typeface="Papyrus" panose="03070502060502030205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Ancient Egyptians believed in more than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2,000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 deities! They had gods for everything, from dangers to chores! Each had different responsibilities and needed to be worshipped so that life could be kept in balance.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effectLst/>
              <a:latin typeface="Papyrus" panose="03070502060502030205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Cats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 were considered sacred animals by the Ancient Egyptians. It’s thought that most families kept a cat as a pet, which they believed would bring the household good luck!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effectLst/>
              <a:latin typeface="Papyrus" panose="03070502060502030205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Love playing board games with your pals? Well, gang, so did the Ancient Egyptians! One popular game was 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Senet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, which was played for over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2,000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 years! The game involved throwing sticks (in the same way we throw dice) to see how many squares to move your piece forward on the board.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effectLst/>
              <a:latin typeface="Papyrus" panose="03070502060502030205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The Ancient Egyptians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invented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Papyrus" panose="03070502060502030205" pitchFamily="66" charset="0"/>
              </a:rPr>
              <a:t> lots of things we still use today, such as paper, pens, locks and keys and – believe it or not – toothpaste!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Papyrus" panose="03070502060502030205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828609-E07C-49DF-A436-72B0D86F1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925" y="6508414"/>
            <a:ext cx="4716381" cy="3010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492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he Curse of Tutankham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00" y="929496"/>
            <a:ext cx="2171884" cy="2663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8" name="Picture 10" descr="CSLs Historical Role | FreshWater Watch | Earthwatch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3" y="4610351"/>
            <a:ext cx="5823284" cy="50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1263" y="255592"/>
            <a:ext cx="5895474" cy="805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28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This term, we shall experience…</a:t>
            </a:r>
            <a:endParaRPr lang="en-US" sz="875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318" b="1" u="sng" kern="1400" dirty="0">
                <a:solidFill>
                  <a:srgbClr val="000000"/>
                </a:solidFill>
                <a:latin typeface="Papyrus" panose="03070502060502030205" pitchFamily="66" charset="0"/>
              </a:rPr>
              <a:t> </a:t>
            </a:r>
            <a:endParaRPr lang="en-US" sz="875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6417" indent="-286417"/>
            <a:r>
              <a:rPr lang="en-US" sz="954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US" sz="954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1910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A trip to </a:t>
            </a:r>
            <a:r>
              <a:rPr lang="en-US" sz="1910" b="1" kern="1400" dirty="0">
                <a:solidFill>
                  <a:schemeClr val="accent4">
                    <a:lumMod val="50000"/>
                  </a:schemeClr>
                </a:solidFill>
                <a:latin typeface="Papyrus" panose="03070502060502030205" pitchFamily="66" charset="0"/>
              </a:rPr>
              <a:t>the British </a:t>
            </a:r>
          </a:p>
          <a:p>
            <a:pPr marL="286417" indent="-286417"/>
            <a:r>
              <a:rPr lang="en-US" sz="1910" b="1" kern="1400" dirty="0">
                <a:solidFill>
                  <a:schemeClr val="accent4">
                    <a:lumMod val="50000"/>
                  </a:schemeClr>
                </a:solidFill>
                <a:latin typeface="Papyrus" panose="03070502060502030205" pitchFamily="66" charset="0"/>
              </a:rPr>
              <a:t>Museum,</a:t>
            </a:r>
            <a:r>
              <a:rPr lang="en-US" sz="1910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 to see the amazing </a:t>
            </a:r>
          </a:p>
          <a:p>
            <a:pPr marL="286417" indent="-286417"/>
            <a:r>
              <a:rPr lang="en-US" sz="1910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Egyptian artefacts</a:t>
            </a:r>
          </a:p>
          <a:p>
            <a:pPr marL="286417" indent="-286417"/>
            <a:r>
              <a:rPr lang="en-US" sz="954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US" sz="954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1910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DT- creating a healthy salad. </a:t>
            </a:r>
          </a:p>
          <a:p>
            <a:pPr marL="286417" indent="-286417"/>
            <a:r>
              <a:rPr lang="en-US" sz="1910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(approximate cost: £1.50)</a:t>
            </a:r>
            <a:endParaRPr lang="en-US" sz="954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6417" indent="-286417" algn="ctr"/>
            <a:r>
              <a:rPr lang="en-US" sz="318" kern="1400" dirty="0">
                <a:solidFill>
                  <a:srgbClr val="000000"/>
                </a:solidFill>
                <a:latin typeface="Papyrus" panose="03070502060502030205" pitchFamily="66" charset="0"/>
              </a:rPr>
              <a:t> </a:t>
            </a:r>
            <a:endParaRPr lang="en-US" sz="954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endParaRPr lang="en-US" sz="2228" b="1" kern="1400" dirty="0">
              <a:solidFill>
                <a:srgbClr val="000000"/>
              </a:solidFill>
              <a:latin typeface="Papyrus" panose="03070502060502030205" pitchFamily="66" charset="0"/>
            </a:endParaRPr>
          </a:p>
          <a:p>
            <a:pPr algn="r"/>
            <a:endParaRPr lang="en-US" sz="2228" b="1" kern="1400" dirty="0">
              <a:solidFill>
                <a:srgbClr val="000000"/>
              </a:solidFill>
              <a:latin typeface="Papyrus" panose="03070502060502030205" pitchFamily="66" charset="0"/>
            </a:endParaRPr>
          </a:p>
          <a:p>
            <a:pPr algn="r"/>
            <a:endParaRPr lang="en-US" sz="2228" b="1" kern="1400" dirty="0">
              <a:solidFill>
                <a:srgbClr val="000000"/>
              </a:solidFill>
              <a:latin typeface="Papyrus" panose="03070502060502030205" pitchFamily="66" charset="0"/>
            </a:endParaRPr>
          </a:p>
          <a:p>
            <a:pPr algn="r"/>
            <a:endParaRPr lang="en-US" sz="2228" b="1" kern="1400" dirty="0">
              <a:solidFill>
                <a:srgbClr val="000000"/>
              </a:solidFill>
              <a:latin typeface="Papyrus" panose="03070502060502030205" pitchFamily="66" charset="0"/>
            </a:endParaRPr>
          </a:p>
          <a:p>
            <a:pPr algn="r"/>
            <a:endParaRPr lang="en-US" sz="2228" b="1" kern="1400" dirty="0">
              <a:solidFill>
                <a:srgbClr val="000000"/>
              </a:solidFill>
              <a:latin typeface="Papyrus" panose="03070502060502030205" pitchFamily="66" charset="0"/>
            </a:endParaRPr>
          </a:p>
          <a:p>
            <a:pPr algn="r"/>
            <a:r>
              <a:rPr lang="en-US" sz="2228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Some of the questions we hope to answer this term are…</a:t>
            </a:r>
            <a:endParaRPr lang="en-US" sz="875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en-US" sz="318" kern="1400" dirty="0">
                <a:solidFill>
                  <a:srgbClr val="000000"/>
                </a:solidFill>
                <a:latin typeface="Papyrus" panose="03070502060502030205" pitchFamily="66" charset="0"/>
              </a:rPr>
              <a:t> </a:t>
            </a:r>
            <a:endParaRPr lang="en-US" sz="875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endParaRPr lang="en-US" sz="2228" kern="1400" dirty="0">
              <a:solidFill>
                <a:srgbClr val="000000"/>
              </a:solidFill>
              <a:latin typeface="Papyrus" panose="03070502060502030205" pitchFamily="66" charset="0"/>
            </a:endParaRPr>
          </a:p>
          <a:p>
            <a:pPr algn="r"/>
            <a:r>
              <a:rPr lang="en-US" sz="2228" kern="1400" dirty="0">
                <a:solidFill>
                  <a:srgbClr val="000000"/>
                </a:solidFill>
                <a:latin typeface="Papyrus" panose="03070502060502030205" pitchFamily="66" charset="0"/>
              </a:rPr>
              <a:t>Who was Howard Carter?</a:t>
            </a:r>
            <a:endParaRPr lang="en-US" sz="1114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en-US" sz="2228" kern="1400" dirty="0">
                <a:solidFill>
                  <a:srgbClr val="000000"/>
                </a:solidFill>
                <a:latin typeface="Papyrus" panose="03070502060502030205" pitchFamily="66" charset="0"/>
              </a:rPr>
              <a:t>Where in the world is Egypt?</a:t>
            </a:r>
            <a:endParaRPr lang="en-US" sz="1114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en-US" sz="2228" kern="1400" dirty="0">
                <a:solidFill>
                  <a:srgbClr val="000000"/>
                </a:solidFill>
                <a:latin typeface="Papyrus" panose="03070502060502030205" pitchFamily="66" charset="0"/>
              </a:rPr>
              <a:t>Why was the River Nile so important?</a:t>
            </a:r>
            <a:endParaRPr lang="en-US" sz="1114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en-US" sz="2228" kern="1400" dirty="0">
                <a:solidFill>
                  <a:srgbClr val="000000"/>
                </a:solidFill>
                <a:latin typeface="Papyrus" panose="03070502060502030205" pitchFamily="66" charset="0"/>
              </a:rPr>
              <a:t>How did Egyptians communicate?</a:t>
            </a:r>
            <a:endParaRPr lang="en-US" sz="1114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en-US" sz="2228" kern="1400" dirty="0">
                <a:solidFill>
                  <a:srgbClr val="000000"/>
                </a:solidFill>
                <a:latin typeface="Papyrus" panose="03070502060502030205" pitchFamily="66" charset="0"/>
              </a:rPr>
              <a:t>Was the Egyptian social system fair?</a:t>
            </a:r>
            <a:endParaRPr lang="en-US" sz="1114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en-US" sz="2228" kern="1400" dirty="0">
                <a:solidFill>
                  <a:srgbClr val="000000"/>
                </a:solidFill>
                <a:latin typeface="Papyrus" panose="03070502060502030205" pitchFamily="66" charset="0"/>
              </a:rPr>
              <a:t>Who were the Egyptian gods?</a:t>
            </a:r>
            <a:endParaRPr lang="en-US" sz="1114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en-US" sz="2228" kern="1400" dirty="0">
                <a:solidFill>
                  <a:srgbClr val="000000"/>
                </a:solidFill>
                <a:latin typeface="Papyrus" panose="03070502060502030205" pitchFamily="66" charset="0"/>
              </a:rPr>
              <a:t>How and why did the Egyptians make pyramids?</a:t>
            </a:r>
            <a:endParaRPr lang="en-US" sz="1114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en-US" sz="2228" kern="1400" dirty="0">
                <a:solidFill>
                  <a:srgbClr val="000000"/>
                </a:solidFill>
                <a:latin typeface="Papyrus" panose="03070502060502030205" pitchFamily="66" charset="0"/>
              </a:rPr>
              <a:t>What is mummification and why did they do it?</a:t>
            </a:r>
            <a:endParaRPr lang="en-US" sz="1114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en-US" sz="1114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954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9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yramid png images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25" y="6304547"/>
            <a:ext cx="6351455" cy="393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4375" y="298564"/>
            <a:ext cx="5822362" cy="758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kern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What will we be doing in each subject?</a:t>
            </a:r>
            <a:endParaRPr lang="en-US" sz="900" kern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1273" u="sng" kern="1400" dirty="0">
                <a:solidFill>
                  <a:srgbClr val="000000"/>
                </a:solidFill>
                <a:latin typeface="Papyrus" panose="03070502060502030205" pitchFamily="66" charset="0"/>
              </a:rPr>
              <a:t> </a:t>
            </a:r>
            <a:endParaRPr lang="en-US" sz="836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875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kern="1400" dirty="0">
                <a:solidFill>
                  <a:srgbClr val="000000"/>
                </a:solidFill>
                <a:latin typeface="Papyrus" panose="03070502060502030205" pitchFamily="66" charset="0"/>
              </a:rPr>
              <a:t>In </a:t>
            </a:r>
            <a:r>
              <a:rPr lang="en-US" sz="2000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English</a:t>
            </a:r>
            <a:r>
              <a:rPr lang="en-US" sz="2000" kern="1400" dirty="0">
                <a:solidFill>
                  <a:srgbClr val="000000"/>
                </a:solidFill>
                <a:latin typeface="Papyrus" panose="03070502060502030205" pitchFamily="66" charset="0"/>
              </a:rPr>
              <a:t> we will be writing short stories, mummification instructions and creating non-fiction pages.</a:t>
            </a:r>
            <a:endParaRPr lang="en-US" sz="10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kern="1400" dirty="0">
                <a:solidFill>
                  <a:srgbClr val="000000"/>
                </a:solidFill>
                <a:latin typeface="Papyrus" panose="03070502060502030205" pitchFamily="66" charset="0"/>
              </a:rPr>
              <a:t>In </a:t>
            </a:r>
            <a:r>
              <a:rPr lang="en-US" sz="2000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Science</a:t>
            </a:r>
            <a:r>
              <a:rPr lang="en-US" sz="2000" kern="1400" dirty="0">
                <a:solidFill>
                  <a:srgbClr val="000000"/>
                </a:solidFill>
                <a:latin typeface="Papyrus" panose="03070502060502030205" pitchFamily="66" charset="0"/>
              </a:rPr>
              <a:t> we will be learning about light and electricity; making a variety of circuits.</a:t>
            </a:r>
            <a:endParaRPr lang="en-US" sz="10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kern="1400" dirty="0">
                <a:solidFill>
                  <a:srgbClr val="000000"/>
                </a:solidFill>
                <a:latin typeface="Papyrus" panose="03070502060502030205" pitchFamily="66" charset="0"/>
              </a:rPr>
              <a:t>In </a:t>
            </a:r>
            <a:r>
              <a:rPr lang="en-US" sz="2000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Computing</a:t>
            </a:r>
            <a:r>
              <a:rPr lang="en-US" sz="2000" kern="1400" dirty="0">
                <a:solidFill>
                  <a:srgbClr val="000000"/>
                </a:solidFill>
                <a:latin typeface="Papyrus" panose="03070502060502030205" pitchFamily="66" charset="0"/>
              </a:rPr>
              <a:t>, we will be exploring programs involving scratch </a:t>
            </a:r>
            <a:r>
              <a:rPr lang="en-GB" sz="2000" kern="1400" dirty="0">
                <a:solidFill>
                  <a:srgbClr val="000000"/>
                </a:solidFill>
                <a:latin typeface="Papyrus" panose="03070502060502030205" pitchFamily="66" charset="0"/>
              </a:rPr>
              <a:t>and Excel to collect and display data.</a:t>
            </a:r>
            <a:endParaRPr lang="en-GB" sz="2000" dirty="0"/>
          </a:p>
          <a:p>
            <a:r>
              <a:rPr lang="en-US" sz="2000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PE</a:t>
            </a:r>
            <a:r>
              <a:rPr lang="en-US" sz="2000" kern="1400" dirty="0">
                <a:solidFill>
                  <a:srgbClr val="000000"/>
                </a:solidFill>
                <a:latin typeface="Papyrus" panose="03070502060502030205" pitchFamily="66" charset="0"/>
              </a:rPr>
              <a:t> lessons will cover dance and gymnastics, as well as invasion games including tag rugby and hockey.</a:t>
            </a:r>
            <a:endParaRPr lang="en-US" sz="10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Art</a:t>
            </a:r>
            <a:r>
              <a:rPr lang="en-US" sz="2000" kern="1400" dirty="0">
                <a:solidFill>
                  <a:srgbClr val="000000"/>
                </a:solidFill>
                <a:latin typeface="Papyrus" panose="03070502060502030205" pitchFamily="66" charset="0"/>
              </a:rPr>
              <a:t> and </a:t>
            </a:r>
            <a:r>
              <a:rPr lang="en-US" sz="2000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DT</a:t>
            </a:r>
            <a:r>
              <a:rPr lang="en-US" sz="2000" kern="1400" dirty="0">
                <a:solidFill>
                  <a:srgbClr val="000000"/>
                </a:solidFill>
                <a:latin typeface="Papyrus" panose="03070502060502030205" pitchFamily="66" charset="0"/>
              </a:rPr>
              <a:t> lessons will focus on exploring identify through the use of mixed media self-portraits as well as healthy salad making.  </a:t>
            </a:r>
            <a:endParaRPr lang="en-US" sz="10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kern="1400" dirty="0">
                <a:solidFill>
                  <a:srgbClr val="000000"/>
                </a:solidFill>
                <a:latin typeface="Papyrus" panose="03070502060502030205" pitchFamily="66" charset="0"/>
              </a:rPr>
              <a:t>In </a:t>
            </a:r>
            <a:r>
              <a:rPr lang="en-US" sz="2000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Humanities</a:t>
            </a:r>
            <a:r>
              <a:rPr lang="en-US" sz="2000" kern="1400" dirty="0">
                <a:solidFill>
                  <a:srgbClr val="000000"/>
                </a:solidFill>
                <a:latin typeface="Papyrus" panose="03070502060502030205" pitchFamily="66" charset="0"/>
              </a:rPr>
              <a:t>, we will be identifying artefacts, considering what it takes to be an archaeologist, and how we have found out about the past. </a:t>
            </a:r>
          </a:p>
          <a:p>
            <a:r>
              <a:rPr lang="en-US" sz="2000" kern="1400" dirty="0">
                <a:solidFill>
                  <a:srgbClr val="000000"/>
                </a:solidFill>
                <a:latin typeface="Papyrus" panose="03070502060502030205" pitchFamily="66" charset="0"/>
              </a:rPr>
              <a:t>In </a:t>
            </a:r>
            <a:r>
              <a:rPr lang="en-US" sz="2000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French</a:t>
            </a:r>
            <a:r>
              <a:rPr lang="en-US" sz="2000" kern="1400" dirty="0">
                <a:solidFill>
                  <a:srgbClr val="000000"/>
                </a:solidFill>
                <a:latin typeface="Papyrus" panose="03070502060502030205" pitchFamily="66" charset="0"/>
              </a:rPr>
              <a:t>, we will be learning about verbs.</a:t>
            </a:r>
          </a:p>
          <a:p>
            <a:r>
              <a:rPr lang="en-US" sz="2000" kern="1400" dirty="0">
                <a:solidFill>
                  <a:srgbClr val="000000"/>
                </a:solidFill>
                <a:latin typeface="Papyrus" panose="03070502060502030205" pitchFamily="66" charset="0"/>
              </a:rPr>
              <a:t>In </a:t>
            </a:r>
            <a:r>
              <a:rPr lang="en-US" sz="2000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Music</a:t>
            </a:r>
            <a:r>
              <a:rPr lang="en-US" sz="2000" kern="1400" dirty="0">
                <a:solidFill>
                  <a:srgbClr val="000000"/>
                </a:solidFill>
                <a:latin typeface="Papyrus" panose="03070502060502030205" pitchFamily="66" charset="0"/>
              </a:rPr>
              <a:t>, we are focusing on creative composition using both singing and instruments to explore our learning.</a:t>
            </a:r>
            <a:endParaRPr lang="en-US" sz="10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796"/>
              </a:spcAft>
            </a:pPr>
            <a:r>
              <a:rPr lang="en-US" sz="2000" kern="1400" dirty="0">
                <a:solidFill>
                  <a:srgbClr val="000000"/>
                </a:solidFill>
                <a:latin typeface="Papyrus" panose="03070502060502030205" pitchFamily="66" charset="0"/>
              </a:rPr>
              <a:t>In </a:t>
            </a:r>
            <a:r>
              <a:rPr lang="en-US" sz="2000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RE</a:t>
            </a:r>
            <a:r>
              <a:rPr lang="en-US" sz="2000" kern="1400" dirty="0">
                <a:solidFill>
                  <a:srgbClr val="000000"/>
                </a:solidFill>
                <a:latin typeface="Papyrus" panose="03070502060502030205" pitchFamily="66" charset="0"/>
              </a:rPr>
              <a:t> lessons, we will study why different religions are different across the world and special places.</a:t>
            </a:r>
            <a:endParaRPr lang="en-US" sz="10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9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2057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ownload World Wide Web HQ PNG Image | FreePNGIm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00" y="4452179"/>
            <a:ext cx="975634" cy="812028"/>
          </a:xfrm>
          <a:prstGeom prst="rect">
            <a:avLst/>
          </a:prstGeom>
        </p:spPr>
      </p:pic>
      <p:pic>
        <p:nvPicPr>
          <p:cNvPr id="4100" name="Picture 4" descr="12 Amazing Treasures From Tutankhamun&amp;#39;s Tomb - HistoryExtr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60" y="1230266"/>
            <a:ext cx="7867284" cy="58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0948" y="288549"/>
            <a:ext cx="3777915" cy="208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Join in with the learning at home...</a:t>
            </a:r>
            <a:endParaRPr lang="en-US" sz="1600" kern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sz="954" kern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008256" y="288549"/>
            <a:ext cx="2653631" cy="174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1877" indent="-181877"/>
            <a:r>
              <a:rPr lang="en-US" sz="2228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Why don’t you watch…?</a:t>
            </a:r>
            <a:endParaRPr lang="en-US" sz="796" b="1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6417" indent="-286417"/>
            <a:r>
              <a:rPr lang="en-US" sz="716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US" sz="716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1591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The Prince of Egypt</a:t>
            </a:r>
            <a:endParaRPr lang="en-US" sz="716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6417" indent="-286417">
              <a:lnSpc>
                <a:spcPct val="75000"/>
              </a:lnSpc>
              <a:spcAft>
                <a:spcPts val="557"/>
              </a:spcAft>
            </a:pPr>
            <a:r>
              <a:rPr lang="en-US" sz="716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US" sz="716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1591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Documentaries about Howard Carter and Tutankhamen  </a:t>
            </a:r>
            <a:endParaRPr lang="en-US" sz="716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637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948" y="2205327"/>
            <a:ext cx="3376046" cy="298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1877" indent="-181877"/>
            <a:r>
              <a:rPr lang="en-US" sz="2228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Why don’t you look online at…?</a:t>
            </a:r>
            <a:endParaRPr lang="en-US" sz="796" b="1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81877" indent="-181877">
              <a:lnSpc>
                <a:spcPct val="75000"/>
              </a:lnSpc>
            </a:pPr>
            <a:r>
              <a:rPr lang="en-US" sz="1910" kern="1400" dirty="0">
                <a:solidFill>
                  <a:srgbClr val="0000FF"/>
                </a:solidFill>
                <a:latin typeface="Papyrus" panose="03070502060502030205" pitchFamily="66" charset="0"/>
                <a:hlinkClick r:id="rId6"/>
              </a:rPr>
              <a:t>www.guardians.net/egypt/kids/index.htm</a:t>
            </a:r>
            <a:endParaRPr lang="en-US" sz="1910" kern="1400" dirty="0">
              <a:solidFill>
                <a:srgbClr val="0000FF"/>
              </a:solidFill>
              <a:latin typeface="Papyrus" panose="03070502060502030205" pitchFamily="66" charset="0"/>
            </a:endParaRPr>
          </a:p>
          <a:p>
            <a:pPr marL="181877" indent="-181877">
              <a:lnSpc>
                <a:spcPct val="75000"/>
              </a:lnSpc>
            </a:pPr>
            <a:endParaRPr lang="en-US" sz="1100" kern="1400" dirty="0">
              <a:solidFill>
                <a:srgbClr val="0000FF"/>
              </a:solidFill>
              <a:latin typeface="Papyrus" panose="03070502060502030205" pitchFamily="66" charset="0"/>
            </a:endParaRPr>
          </a:p>
          <a:p>
            <a:pPr marL="181877" indent="-181877">
              <a:lnSpc>
                <a:spcPct val="75000"/>
              </a:lnSpc>
            </a:pPr>
            <a:endParaRPr lang="en-US" sz="796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81877" indent="-181877">
              <a:lnSpc>
                <a:spcPct val="75000"/>
              </a:lnSpc>
            </a:pPr>
            <a:r>
              <a:rPr lang="en-US" sz="1910" kern="1400" dirty="0">
                <a:solidFill>
                  <a:srgbClr val="0000FF"/>
                </a:solidFill>
                <a:latin typeface="Papyrus" panose="03070502060502030205" pitchFamily="66" charset="0"/>
                <a:hlinkClick r:id="rId7"/>
              </a:rPr>
              <a:t>www.teachingandlearningresources.co.uk/funhistory.shtml</a:t>
            </a:r>
            <a:r>
              <a:rPr lang="en-US" sz="1910" kern="1400" dirty="0">
                <a:solidFill>
                  <a:srgbClr val="0000FF"/>
                </a:solidFill>
                <a:latin typeface="Papyrus" panose="03070502060502030205" pitchFamily="66" charset="0"/>
              </a:rPr>
              <a:t> </a:t>
            </a:r>
          </a:p>
          <a:p>
            <a:pPr marL="181877" indent="-181877">
              <a:lnSpc>
                <a:spcPct val="75000"/>
              </a:lnSpc>
            </a:pPr>
            <a:endParaRPr lang="en-US" sz="1100" kern="1400" dirty="0">
              <a:solidFill>
                <a:srgbClr val="0000FF"/>
              </a:solidFill>
              <a:latin typeface="Papyrus" panose="03070502060502030205" pitchFamily="66" charset="0"/>
            </a:endParaRPr>
          </a:p>
          <a:p>
            <a:pPr marL="181877" indent="-181877">
              <a:lnSpc>
                <a:spcPct val="75000"/>
              </a:lnSpc>
            </a:pPr>
            <a:endParaRPr lang="en-US" sz="796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81877" indent="-181877">
              <a:lnSpc>
                <a:spcPct val="75000"/>
              </a:lnSpc>
              <a:spcAft>
                <a:spcPts val="796"/>
              </a:spcAft>
            </a:pPr>
            <a:r>
              <a:rPr lang="en-US" sz="1910" kern="1400" dirty="0">
                <a:solidFill>
                  <a:srgbClr val="0000FF"/>
                </a:solidFill>
                <a:latin typeface="Papyrus" panose="03070502060502030205" pitchFamily="66" charset="0"/>
                <a:hlinkClick r:id="rId8"/>
              </a:rPr>
              <a:t>www.britishmuseum.org</a:t>
            </a:r>
            <a:r>
              <a:rPr lang="en-US" sz="1910" kern="1400" dirty="0">
                <a:solidFill>
                  <a:srgbClr val="0000FF"/>
                </a:solidFill>
                <a:latin typeface="Papyrus" panose="03070502060502030205" pitchFamily="66" charset="0"/>
              </a:rPr>
              <a:t> </a:t>
            </a:r>
          </a:p>
          <a:p>
            <a:pPr marL="181877" indent="-181877">
              <a:lnSpc>
                <a:spcPct val="75000"/>
              </a:lnSpc>
              <a:spcAft>
                <a:spcPts val="796"/>
              </a:spcAft>
            </a:pPr>
            <a:endParaRPr lang="en-US" sz="796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81877" indent="-181877">
              <a:lnSpc>
                <a:spcPct val="75000"/>
              </a:lnSpc>
              <a:spcAft>
                <a:spcPts val="796"/>
              </a:spcAft>
            </a:pPr>
            <a:endParaRPr lang="en-US" sz="796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796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6999" y="6563434"/>
            <a:ext cx="3107053" cy="2928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28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Why don’t you read…?</a:t>
            </a:r>
            <a:endParaRPr lang="en-US" sz="796" b="1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81877" indent="-181877"/>
            <a:r>
              <a:rPr lang="en-US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‘Egyptology: Search for the Tomb of Osiris’, by Emily Sands </a:t>
            </a:r>
            <a:endParaRPr lang="en-US" sz="9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81877" indent="-181877"/>
            <a:r>
              <a:rPr lang="en-US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‘Wonders of Egypt: A Course in Egyptology’, by David Steer</a:t>
            </a:r>
            <a:endParaRPr lang="en-US" sz="9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81877" indent="-181877">
              <a:spcAft>
                <a:spcPts val="796"/>
              </a:spcAft>
            </a:pPr>
            <a:r>
              <a:rPr lang="en-US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‘Egypt (Time Travelers Field Notes’, by Gordon Volk</a:t>
            </a:r>
            <a:endParaRPr lang="en-US" sz="8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8" name="Picture 2" descr="emily sands - egyptology - First Edition - AbeBook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9317">
            <a:off x="413487" y="6210369"/>
            <a:ext cx="2861820" cy="35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063" y="5194992"/>
            <a:ext cx="3012491" cy="1145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28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Why don’t you visit…?</a:t>
            </a:r>
            <a:endParaRPr lang="en-US" sz="796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81877" indent="-181877"/>
            <a:r>
              <a:rPr lang="en-US" sz="1910" b="1" kern="1400" dirty="0">
                <a:solidFill>
                  <a:srgbClr val="000000"/>
                </a:solidFill>
                <a:latin typeface="Papyrus" panose="03070502060502030205" pitchFamily="66" charset="0"/>
              </a:rPr>
              <a:t>Brighton Museum—Ancient Egypt Galleries</a:t>
            </a:r>
            <a:endParaRPr lang="en-US" sz="796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796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77104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685</Words>
  <Application>Microsoft Office PowerPoint</Application>
  <PresentationFormat>A4 Paper (210x297 mm)</PresentationFormat>
  <Paragraphs>73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Papyrus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</dc:creator>
  <cp:lastModifiedBy>Jessica Ayres</cp:lastModifiedBy>
  <cp:revision>27</cp:revision>
  <cp:lastPrinted>2022-02-03T14:55:02Z</cp:lastPrinted>
  <dcterms:created xsi:type="dcterms:W3CDTF">2022-02-02T14:13:48Z</dcterms:created>
  <dcterms:modified xsi:type="dcterms:W3CDTF">2025-12-05T08:49:15Z</dcterms:modified>
</cp:coreProperties>
</file>