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49" d="100"/>
          <a:sy n="49" d="100"/>
        </p:scale>
        <p:origin x="23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7A31E9-9ECC-4ACE-B9B8-EF5DA1B40EC2}" type="datetimeFigureOut">
              <a:rPr lang="en-GB" smtClean="0"/>
              <a:t>02/12/2025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04DF8-DE04-468D-82BF-E4D03D278148}" type="slidenum">
              <a:rPr lang="en-GB" smtClean="0"/>
              <a:t>‹#›</a:t>
            </a:fld>
            <a:endParaRPr lang="en-GB"/>
          </a:p>
        </p:txBody>
      </p:sp>
    </p:spTree>
    <p:extLst>
      <p:ext uri="{BB962C8B-B14F-4D97-AF65-F5344CB8AC3E}">
        <p14:creationId xmlns:p14="http://schemas.microsoft.com/office/powerpoint/2010/main" val="59624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A31E9-9ECC-4ACE-B9B8-EF5DA1B40EC2}" type="datetimeFigureOut">
              <a:rPr lang="en-GB" smtClean="0"/>
              <a:t>02/12/2025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04DF8-DE04-468D-82BF-E4D03D278148}" type="slidenum">
              <a:rPr lang="en-GB" smtClean="0"/>
              <a:t>‹#›</a:t>
            </a:fld>
            <a:endParaRPr lang="en-GB"/>
          </a:p>
        </p:txBody>
      </p:sp>
    </p:spTree>
    <p:extLst>
      <p:ext uri="{BB962C8B-B14F-4D97-AF65-F5344CB8AC3E}">
        <p14:creationId xmlns:p14="http://schemas.microsoft.com/office/powerpoint/2010/main" val="104275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A31E9-9ECC-4ACE-B9B8-EF5DA1B40EC2}" type="datetimeFigureOut">
              <a:rPr lang="en-GB" smtClean="0"/>
              <a:t>02/12/2025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04DF8-DE04-468D-82BF-E4D03D278148}" type="slidenum">
              <a:rPr lang="en-GB" smtClean="0"/>
              <a:t>‹#›</a:t>
            </a:fld>
            <a:endParaRPr lang="en-GB"/>
          </a:p>
        </p:txBody>
      </p:sp>
    </p:spTree>
    <p:extLst>
      <p:ext uri="{BB962C8B-B14F-4D97-AF65-F5344CB8AC3E}">
        <p14:creationId xmlns:p14="http://schemas.microsoft.com/office/powerpoint/2010/main" val="359285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A31E9-9ECC-4ACE-B9B8-EF5DA1B40EC2}" type="datetimeFigureOut">
              <a:rPr lang="en-GB" smtClean="0"/>
              <a:t>02/12/2025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04DF8-DE04-468D-82BF-E4D03D278148}" type="slidenum">
              <a:rPr lang="en-GB" smtClean="0"/>
              <a:t>‹#›</a:t>
            </a:fld>
            <a:endParaRPr lang="en-GB"/>
          </a:p>
        </p:txBody>
      </p:sp>
    </p:spTree>
    <p:extLst>
      <p:ext uri="{BB962C8B-B14F-4D97-AF65-F5344CB8AC3E}">
        <p14:creationId xmlns:p14="http://schemas.microsoft.com/office/powerpoint/2010/main" val="214782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7A31E9-9ECC-4ACE-B9B8-EF5DA1B40EC2}" type="datetimeFigureOut">
              <a:rPr lang="en-GB" smtClean="0"/>
              <a:t>02/12/2025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04DF8-DE04-468D-82BF-E4D03D278148}" type="slidenum">
              <a:rPr lang="en-GB" smtClean="0"/>
              <a:t>‹#›</a:t>
            </a:fld>
            <a:endParaRPr lang="en-GB"/>
          </a:p>
        </p:txBody>
      </p:sp>
    </p:spTree>
    <p:extLst>
      <p:ext uri="{BB962C8B-B14F-4D97-AF65-F5344CB8AC3E}">
        <p14:creationId xmlns:p14="http://schemas.microsoft.com/office/powerpoint/2010/main" val="333169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7A31E9-9ECC-4ACE-B9B8-EF5DA1B40EC2}" type="datetimeFigureOut">
              <a:rPr lang="en-GB" smtClean="0"/>
              <a:t>02/12/2025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04DF8-DE04-468D-82BF-E4D03D278148}" type="slidenum">
              <a:rPr lang="en-GB" smtClean="0"/>
              <a:t>‹#›</a:t>
            </a:fld>
            <a:endParaRPr lang="en-GB"/>
          </a:p>
        </p:txBody>
      </p:sp>
    </p:spTree>
    <p:extLst>
      <p:ext uri="{BB962C8B-B14F-4D97-AF65-F5344CB8AC3E}">
        <p14:creationId xmlns:p14="http://schemas.microsoft.com/office/powerpoint/2010/main" val="390804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7A31E9-9ECC-4ACE-B9B8-EF5DA1B40EC2}" type="datetimeFigureOut">
              <a:rPr lang="en-GB" smtClean="0"/>
              <a:t>02/12/2025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A04DF8-DE04-468D-82BF-E4D03D278148}" type="slidenum">
              <a:rPr lang="en-GB" smtClean="0"/>
              <a:t>‹#›</a:t>
            </a:fld>
            <a:endParaRPr lang="en-GB"/>
          </a:p>
        </p:txBody>
      </p:sp>
    </p:spTree>
    <p:extLst>
      <p:ext uri="{BB962C8B-B14F-4D97-AF65-F5344CB8AC3E}">
        <p14:creationId xmlns:p14="http://schemas.microsoft.com/office/powerpoint/2010/main" val="419253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7A31E9-9ECC-4ACE-B9B8-EF5DA1B40EC2}" type="datetimeFigureOut">
              <a:rPr lang="en-GB" smtClean="0"/>
              <a:t>02/12/2025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A04DF8-DE04-468D-82BF-E4D03D278148}" type="slidenum">
              <a:rPr lang="en-GB" smtClean="0"/>
              <a:t>‹#›</a:t>
            </a:fld>
            <a:endParaRPr lang="en-GB"/>
          </a:p>
        </p:txBody>
      </p:sp>
    </p:spTree>
    <p:extLst>
      <p:ext uri="{BB962C8B-B14F-4D97-AF65-F5344CB8AC3E}">
        <p14:creationId xmlns:p14="http://schemas.microsoft.com/office/powerpoint/2010/main" val="126510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A31E9-9ECC-4ACE-B9B8-EF5DA1B40EC2}" type="datetimeFigureOut">
              <a:rPr lang="en-GB" smtClean="0"/>
              <a:t>02/12/2025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A04DF8-DE04-468D-82BF-E4D03D278148}" type="slidenum">
              <a:rPr lang="en-GB" smtClean="0"/>
              <a:t>‹#›</a:t>
            </a:fld>
            <a:endParaRPr lang="en-GB"/>
          </a:p>
        </p:txBody>
      </p:sp>
    </p:spTree>
    <p:extLst>
      <p:ext uri="{BB962C8B-B14F-4D97-AF65-F5344CB8AC3E}">
        <p14:creationId xmlns:p14="http://schemas.microsoft.com/office/powerpoint/2010/main" val="87840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F7A31E9-9ECC-4ACE-B9B8-EF5DA1B40EC2}" type="datetimeFigureOut">
              <a:rPr lang="en-GB" smtClean="0"/>
              <a:t>02/12/2025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04DF8-DE04-468D-82BF-E4D03D278148}" type="slidenum">
              <a:rPr lang="en-GB" smtClean="0"/>
              <a:t>‹#›</a:t>
            </a:fld>
            <a:endParaRPr lang="en-GB"/>
          </a:p>
        </p:txBody>
      </p:sp>
    </p:spTree>
    <p:extLst>
      <p:ext uri="{BB962C8B-B14F-4D97-AF65-F5344CB8AC3E}">
        <p14:creationId xmlns:p14="http://schemas.microsoft.com/office/powerpoint/2010/main" val="80504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F7A31E9-9ECC-4ACE-B9B8-EF5DA1B40EC2}" type="datetimeFigureOut">
              <a:rPr lang="en-GB" smtClean="0"/>
              <a:t>02/12/2025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04DF8-DE04-468D-82BF-E4D03D278148}" type="slidenum">
              <a:rPr lang="en-GB" smtClean="0"/>
              <a:t>‹#›</a:t>
            </a:fld>
            <a:endParaRPr lang="en-GB"/>
          </a:p>
        </p:txBody>
      </p:sp>
    </p:spTree>
    <p:extLst>
      <p:ext uri="{BB962C8B-B14F-4D97-AF65-F5344CB8AC3E}">
        <p14:creationId xmlns:p14="http://schemas.microsoft.com/office/powerpoint/2010/main" val="51663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F7A31E9-9ECC-4ACE-B9B8-EF5DA1B40EC2}" type="datetimeFigureOut">
              <a:rPr lang="en-GB" smtClean="0"/>
              <a:t>02/12/2025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BA04DF8-DE04-468D-82BF-E4D03D278148}" type="slidenum">
              <a:rPr lang="en-GB" smtClean="0"/>
              <a:t>‹#›</a:t>
            </a:fld>
            <a:endParaRPr lang="en-GB"/>
          </a:p>
        </p:txBody>
      </p:sp>
    </p:spTree>
    <p:extLst>
      <p:ext uri="{BB962C8B-B14F-4D97-AF65-F5344CB8AC3E}">
        <p14:creationId xmlns:p14="http://schemas.microsoft.com/office/powerpoint/2010/main" val="2883625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795" y="6884279"/>
            <a:ext cx="5873700" cy="1458028"/>
          </a:xfrm>
          <a:prstGeom prst="rect">
            <a:avLst/>
          </a:prstGeom>
        </p:spPr>
        <p:txBody>
          <a:bodyPr wrap="square">
            <a:spAutoFit/>
          </a:bodyPr>
          <a:lstStyle/>
          <a:p>
            <a:pPr algn="ctr">
              <a:lnSpc>
                <a:spcPct val="119000"/>
              </a:lnSpc>
              <a:spcAft>
                <a:spcPts val="488"/>
              </a:spcAft>
            </a:pPr>
            <a:r>
              <a:rPr lang="en-GB" sz="6500" b="1" kern="1400" dirty="0">
                <a:solidFill>
                  <a:srgbClr val="0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We’ll Meet</a:t>
            </a:r>
            <a:endParaRPr lang="en-GB" sz="2925" b="1" kern="1400" dirty="0">
              <a:solidFill>
                <a:srgbClr val="0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a:lnSpc>
                <a:spcPct val="119000"/>
              </a:lnSpc>
              <a:spcAft>
                <a:spcPts val="488"/>
              </a:spcAft>
            </a:pPr>
            <a:r>
              <a:rPr lang="en-GB" sz="650" kern="1400" dirty="0">
                <a:solidFill>
                  <a:srgbClr val="000000"/>
                </a:solidFill>
                <a:latin typeface="Calibri" panose="020F0502020204030204" pitchFamily="34" charset="0"/>
              </a:rPr>
              <a:t> </a:t>
            </a:r>
          </a:p>
        </p:txBody>
      </p:sp>
      <p:sp>
        <p:nvSpPr>
          <p:cNvPr id="5" name="TextBox 4"/>
          <p:cNvSpPr txBox="1"/>
          <p:nvPr/>
        </p:nvSpPr>
        <p:spPr>
          <a:xfrm>
            <a:off x="1871201" y="8966753"/>
            <a:ext cx="3115596" cy="892552"/>
          </a:xfrm>
          <a:prstGeom prst="rect">
            <a:avLst/>
          </a:prstGeom>
          <a:noFill/>
        </p:spPr>
        <p:txBody>
          <a:bodyPr wrap="square" rtlCol="0">
            <a:spAutoFit/>
          </a:bodyPr>
          <a:lstStyle/>
          <a:p>
            <a:pPr algn="ctr"/>
            <a:r>
              <a:rPr lang="en-US" sz="2600" dirty="0">
                <a:latin typeface="Courier New" panose="02070309020205020404" pitchFamily="49" charset="0"/>
                <a:cs typeface="Courier New" panose="02070309020205020404" pitchFamily="49" charset="0"/>
              </a:rPr>
              <a:t>Year 5</a:t>
            </a:r>
          </a:p>
          <a:p>
            <a:pPr algn="ctr"/>
            <a:r>
              <a:rPr lang="en-US" sz="2600" dirty="0">
                <a:latin typeface="Courier New" panose="02070309020205020404" pitchFamily="49" charset="0"/>
                <a:cs typeface="Courier New" panose="02070309020205020404" pitchFamily="49" charset="0"/>
              </a:rPr>
              <a:t>Spring Term</a:t>
            </a:r>
            <a:endParaRPr lang="en-GB" sz="2600" dirty="0">
              <a:latin typeface="Courier New" panose="02070309020205020404" pitchFamily="49" charset="0"/>
              <a:cs typeface="Courier New" panose="02070309020205020404" pitchFamily="49" charset="0"/>
            </a:endParaRPr>
          </a:p>
        </p:txBody>
      </p:sp>
      <p:pic>
        <p:nvPicPr>
          <p:cNvPr id="2" name="Picture 2" descr="Together -- British Empire WWII&quot; Poster for Sale by warishellstore |  Redbubble">
            <a:extLst>
              <a:ext uri="{FF2B5EF4-FFF2-40B4-BE49-F238E27FC236}">
                <a16:creationId xmlns:a16="http://schemas.microsoft.com/office/drawing/2014/main" id="{2D710097-06D7-4887-B5E3-DA3DDDF5D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94" t="11867" r="22778" b="14574"/>
          <a:stretch/>
        </p:blipFill>
        <p:spPr bwMode="auto">
          <a:xfrm>
            <a:off x="875121" y="111369"/>
            <a:ext cx="5107758" cy="68777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B077928-3A7B-45DD-961E-5305A0D9FDC4}"/>
              </a:ext>
            </a:extLst>
          </p:cNvPr>
          <p:cNvSpPr/>
          <p:nvPr/>
        </p:nvSpPr>
        <p:spPr>
          <a:xfrm>
            <a:off x="492145" y="7746643"/>
            <a:ext cx="5873700" cy="1458028"/>
          </a:xfrm>
          <a:prstGeom prst="rect">
            <a:avLst/>
          </a:prstGeom>
        </p:spPr>
        <p:txBody>
          <a:bodyPr wrap="square">
            <a:spAutoFit/>
          </a:bodyPr>
          <a:lstStyle/>
          <a:p>
            <a:pPr algn="ctr">
              <a:lnSpc>
                <a:spcPct val="119000"/>
              </a:lnSpc>
              <a:spcAft>
                <a:spcPts val="488"/>
              </a:spcAft>
            </a:pPr>
            <a:r>
              <a:rPr lang="en-GB" sz="6500" b="1" kern="1400" dirty="0">
                <a:solidFill>
                  <a:srgbClr val="0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Again</a:t>
            </a:r>
            <a:endParaRPr lang="en-GB" sz="2925" b="1" kern="1400" dirty="0">
              <a:solidFill>
                <a:srgbClr val="0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a:lnSpc>
                <a:spcPct val="119000"/>
              </a:lnSpc>
              <a:spcAft>
                <a:spcPts val="488"/>
              </a:spcAft>
            </a:pPr>
            <a:r>
              <a:rPr lang="en-GB" sz="650"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07400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20" y="274795"/>
            <a:ext cx="6423860" cy="8396145"/>
          </a:xfrm>
          <a:prstGeom prst="rect">
            <a:avLst/>
          </a:prstGeom>
        </p:spPr>
        <p:txBody>
          <a:bodyPr wrap="square">
            <a:spAutoFit/>
          </a:bodyPr>
          <a:lstStyle/>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This term we will be learning all about </a:t>
            </a:r>
            <a:r>
              <a:rPr lang="en-US" sz="1600" b="1" kern="1400" dirty="0">
                <a:solidFill>
                  <a:srgbClr val="000000"/>
                </a:solidFill>
                <a:latin typeface="Courier New" panose="02070309020205020404" pitchFamily="49" charset="0"/>
                <a:cs typeface="Courier New" panose="02070309020205020404" pitchFamily="49" charset="0"/>
              </a:rPr>
              <a:t>World War II</a:t>
            </a:r>
            <a:r>
              <a:rPr lang="en-US" sz="1600" kern="1400" dirty="0">
                <a:solidFill>
                  <a:srgbClr val="000000"/>
                </a:solidFill>
                <a:latin typeface="Courier New" panose="02070309020205020404" pitchFamily="49" charset="0"/>
                <a:cs typeface="Courier New" panose="02070309020205020404" pitchFamily="49" charset="0"/>
              </a:rPr>
              <a:t>. The children will be immersed in many hands-on experiences, taking them back to life during the war.</a:t>
            </a:r>
          </a:p>
          <a:p>
            <a:pPr>
              <a:lnSpc>
                <a:spcPct val="130000"/>
              </a:lnSpc>
            </a:pPr>
            <a:endParaRPr lang="en-US" sz="1600" kern="1400" dirty="0">
              <a:solidFill>
                <a:srgbClr val="000000"/>
              </a:solidFill>
              <a:latin typeface="Courier New" panose="02070309020205020404" pitchFamily="49" charset="0"/>
              <a:cs typeface="Courier New" panose="02070309020205020404" pitchFamily="49" charset="0"/>
            </a:endParaRPr>
          </a:p>
          <a:p>
            <a:pPr>
              <a:lnSpc>
                <a:spcPct val="130000"/>
              </a:lnSpc>
            </a:pPr>
            <a:r>
              <a:rPr lang="en-US" sz="1600" b="1" kern="1400" dirty="0">
                <a:solidFill>
                  <a:srgbClr val="000000"/>
                </a:solidFill>
                <a:latin typeface="Courier New" panose="02070309020205020404" pitchFamily="49" charset="0"/>
                <a:cs typeface="Courier New" panose="02070309020205020404" pitchFamily="49" charset="0"/>
              </a:rPr>
              <a:t>English</a:t>
            </a:r>
            <a:r>
              <a:rPr lang="en-US" sz="1600" kern="1400" dirty="0">
                <a:solidFill>
                  <a:srgbClr val="000000"/>
                </a:solidFill>
                <a:latin typeface="Courier New" panose="02070309020205020404" pitchFamily="49" charset="0"/>
                <a:cs typeface="Courier New" panose="02070309020205020404" pitchFamily="49" charset="0"/>
              </a:rPr>
              <a:t>: We will be reading World War 2 novels and writing non-fiction, poetry and fiction for a range of audiences and purposes.</a:t>
            </a:r>
          </a:p>
          <a:p>
            <a:pPr>
              <a:lnSpc>
                <a:spcPct val="130000"/>
              </a:lnSpc>
            </a:pPr>
            <a:endParaRPr lang="en-US" sz="1600" kern="1400" dirty="0">
              <a:solidFill>
                <a:srgbClr val="000000"/>
              </a:solidFill>
              <a:latin typeface="Courier New" panose="02070309020205020404" pitchFamily="49" charset="0"/>
              <a:cs typeface="Courier New" panose="02070309020205020404" pitchFamily="49" charset="0"/>
            </a:endParaRPr>
          </a:p>
          <a:p>
            <a:pPr>
              <a:lnSpc>
                <a:spcPct val="130000"/>
              </a:lnSpc>
            </a:pPr>
            <a:r>
              <a:rPr lang="en-US" sz="1600" b="1" kern="1400" dirty="0">
                <a:solidFill>
                  <a:srgbClr val="000000"/>
                </a:solidFill>
                <a:latin typeface="Courier New" panose="02070309020205020404" pitchFamily="49" charset="0"/>
                <a:cs typeface="Courier New" panose="02070309020205020404" pitchFamily="49" charset="0"/>
              </a:rPr>
              <a:t>Art and D.T.</a:t>
            </a:r>
            <a:r>
              <a:rPr lang="en-US" sz="1600" kern="1400" dirty="0">
                <a:solidFill>
                  <a:srgbClr val="000000"/>
                </a:solidFill>
                <a:latin typeface="Courier New" panose="02070309020205020404" pitchFamily="49" charset="0"/>
                <a:cs typeface="Courier New" panose="02070309020205020404" pitchFamily="49" charset="0"/>
              </a:rPr>
              <a:t>: In art, we will be learning about architecture and creating our own buildings based on the principles learnt.  In D.T. we will be cooking with rationed supplies and experiencing what people ate in war time Britain.</a:t>
            </a:r>
          </a:p>
          <a:p>
            <a:pPr>
              <a:lnSpc>
                <a:spcPct val="130000"/>
              </a:lnSpc>
            </a:pPr>
            <a:endParaRPr lang="en-US" sz="1600" kern="1400" dirty="0">
              <a:solidFill>
                <a:srgbClr val="000000"/>
              </a:solidFill>
              <a:latin typeface="Courier New" panose="02070309020205020404" pitchFamily="49" charset="0"/>
              <a:cs typeface="Courier New" panose="02070309020205020404" pitchFamily="49" charset="0"/>
            </a:endParaRPr>
          </a:p>
          <a:p>
            <a:pPr>
              <a:lnSpc>
                <a:spcPct val="130000"/>
              </a:lnSpc>
            </a:pPr>
            <a:r>
              <a:rPr lang="en-US" sz="1600" b="1" kern="1400" dirty="0">
                <a:solidFill>
                  <a:srgbClr val="000000"/>
                </a:solidFill>
                <a:latin typeface="Courier New" panose="02070309020205020404" pitchFamily="49" charset="0"/>
                <a:cs typeface="Courier New" panose="02070309020205020404" pitchFamily="49" charset="0"/>
              </a:rPr>
              <a:t>Humanities: </a:t>
            </a:r>
            <a:r>
              <a:rPr lang="en-US" sz="1600" kern="1400" dirty="0">
                <a:solidFill>
                  <a:srgbClr val="000000"/>
                </a:solidFill>
                <a:latin typeface="Courier New" panose="02070309020205020404" pitchFamily="49" charset="0"/>
                <a:cs typeface="Courier New" panose="02070309020205020404" pitchFamily="49" charset="0"/>
              </a:rPr>
              <a:t>In history, we will be finding out why Britain went to war and which countries </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                          were involved, exploring 							the	impact of war on 								children’s lives and </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                         	celebrating VE day. </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							In Geography, we </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                         	will investigate 									European countries and </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							capital cities and 								comparing regions. 	  </a:t>
            </a:r>
          </a:p>
        </p:txBody>
      </p:sp>
      <p:pic>
        <p:nvPicPr>
          <p:cNvPr id="2050" name="Picture 2" descr="Headlines drive interest in World War II… | History&amp;#39;s Newsstand Blog"/>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21306825">
            <a:off x="460767" y="5924053"/>
            <a:ext cx="2675801" cy="359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9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947" y="143362"/>
            <a:ext cx="6244389" cy="9168344"/>
          </a:xfrm>
          <a:prstGeom prst="rect">
            <a:avLst/>
          </a:prstGeom>
        </p:spPr>
        <p:txBody>
          <a:bodyPr wrap="square">
            <a:spAutoFit/>
          </a:bodyPr>
          <a:lstStyle/>
          <a:p>
            <a:pPr algn="ctr">
              <a:lnSpc>
                <a:spcPct val="119000"/>
              </a:lnSpc>
              <a:spcAft>
                <a:spcPts val="488"/>
              </a:spcAft>
            </a:pPr>
            <a:r>
              <a:rPr lang="en-US" b="1" u="sng" kern="1400" dirty="0">
                <a:solidFill>
                  <a:srgbClr val="0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What will we be learning in each subject?</a:t>
            </a:r>
            <a:endParaRPr lang="en-US" sz="900" b="1" kern="1400" dirty="0">
              <a:solidFill>
                <a:srgbClr val="0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a:lnSpc>
                <a:spcPct val="130000"/>
              </a:lnSpc>
            </a:pPr>
            <a:endParaRPr lang="en-US" sz="1600" b="1" kern="1400" dirty="0">
              <a:solidFill>
                <a:srgbClr val="000000"/>
              </a:solidFill>
              <a:latin typeface="Courier New" panose="02070309020205020404" pitchFamily="49" charset="0"/>
              <a:cs typeface="Courier New" panose="02070309020205020404" pitchFamily="49" charset="0"/>
            </a:endParaRPr>
          </a:p>
          <a:p>
            <a:pPr>
              <a:lnSpc>
                <a:spcPct val="130000"/>
              </a:lnSpc>
            </a:pPr>
            <a:r>
              <a:rPr lang="en-US" sz="1600" b="1" kern="1400" dirty="0">
                <a:solidFill>
                  <a:srgbClr val="000000"/>
                </a:solidFill>
                <a:latin typeface="Courier New" panose="02070309020205020404" pitchFamily="49" charset="0"/>
                <a:cs typeface="Courier New" panose="02070309020205020404" pitchFamily="49" charset="0"/>
              </a:rPr>
              <a:t>Maths: </a:t>
            </a:r>
            <a:r>
              <a:rPr lang="en-US" sz="1600" kern="1400" dirty="0">
                <a:solidFill>
                  <a:srgbClr val="000000"/>
                </a:solidFill>
                <a:latin typeface="Courier New" panose="02070309020205020404" pitchFamily="49" charset="0"/>
                <a:cs typeface="Courier New" panose="02070309020205020404" pitchFamily="49" charset="0"/>
              </a:rPr>
              <a:t>We will continue to cover the Y5 </a:t>
            </a:r>
            <a:r>
              <a:rPr lang="en-US" sz="1600" kern="1400" dirty="0" err="1">
                <a:solidFill>
                  <a:srgbClr val="000000"/>
                </a:solidFill>
                <a:latin typeface="Courier New" panose="02070309020205020404" pitchFamily="49" charset="0"/>
                <a:cs typeface="Courier New" panose="02070309020205020404" pitchFamily="49" charset="0"/>
              </a:rPr>
              <a:t>maths</a:t>
            </a:r>
            <a:r>
              <a:rPr lang="en-US" sz="1600" kern="1400" dirty="0">
                <a:solidFill>
                  <a:srgbClr val="000000"/>
                </a:solidFill>
                <a:latin typeface="Courier New" panose="02070309020205020404" pitchFamily="49" charset="0"/>
                <a:cs typeface="Courier New" panose="02070309020205020404" pitchFamily="49" charset="0"/>
              </a:rPr>
              <a:t> curriculum, including multiplication, division, fractions, area, perimeter and statistics.</a:t>
            </a:r>
          </a:p>
          <a:p>
            <a:pPr>
              <a:lnSpc>
                <a:spcPct val="130000"/>
              </a:lnSpc>
            </a:pPr>
            <a:endParaRPr lang="en-US" sz="1000" b="1" kern="1400" dirty="0">
              <a:solidFill>
                <a:srgbClr val="000000"/>
              </a:solidFill>
              <a:latin typeface="Courier New" panose="02070309020205020404" pitchFamily="49" charset="0"/>
              <a:cs typeface="Courier New" panose="02070309020205020404" pitchFamily="49" charset="0"/>
            </a:endParaRPr>
          </a:p>
          <a:p>
            <a:pPr>
              <a:lnSpc>
                <a:spcPct val="130000"/>
              </a:lnSpc>
            </a:pPr>
            <a:r>
              <a:rPr lang="en-US" sz="1600" b="1" kern="1400" dirty="0">
                <a:solidFill>
                  <a:srgbClr val="000000"/>
                </a:solidFill>
                <a:latin typeface="Courier New" panose="02070309020205020404" pitchFamily="49" charset="0"/>
                <a:cs typeface="Courier New" panose="02070309020205020404" pitchFamily="49" charset="0"/>
              </a:rPr>
              <a:t>Science: </a:t>
            </a:r>
            <a:r>
              <a:rPr lang="en-US" sz="1600" kern="1400" dirty="0">
                <a:solidFill>
                  <a:srgbClr val="000000"/>
                </a:solidFill>
                <a:latin typeface="Courier New" panose="02070309020205020404" pitchFamily="49" charset="0"/>
                <a:cs typeface="Courier New" panose="02070309020205020404" pitchFamily="49" charset="0"/>
              </a:rPr>
              <a:t>In </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science we will </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learn about the </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properties of </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materials.</a:t>
            </a:r>
          </a:p>
          <a:p>
            <a:pPr>
              <a:lnSpc>
                <a:spcPct val="130000"/>
              </a:lnSpc>
            </a:pPr>
            <a:endParaRPr lang="en-US" sz="1000" b="1" kern="1400" dirty="0">
              <a:solidFill>
                <a:srgbClr val="000000"/>
              </a:solidFill>
              <a:latin typeface="Courier New" panose="02070309020205020404" pitchFamily="49" charset="0"/>
              <a:cs typeface="Courier New" panose="02070309020205020404" pitchFamily="49" charset="0"/>
            </a:endParaRPr>
          </a:p>
          <a:p>
            <a:pPr>
              <a:lnSpc>
                <a:spcPct val="130000"/>
              </a:lnSpc>
            </a:pPr>
            <a:r>
              <a:rPr lang="en-US" sz="1600" b="1" kern="1400" dirty="0">
                <a:solidFill>
                  <a:srgbClr val="000000"/>
                </a:solidFill>
                <a:latin typeface="Courier New" panose="02070309020205020404" pitchFamily="49" charset="0"/>
                <a:cs typeface="Courier New" panose="02070309020205020404" pitchFamily="49" charset="0"/>
              </a:rPr>
              <a:t>ICT: </a:t>
            </a:r>
            <a:r>
              <a:rPr lang="en-US" sz="1600" kern="1400" dirty="0">
                <a:solidFill>
                  <a:srgbClr val="000000"/>
                </a:solidFill>
                <a:latin typeface="Courier New" panose="02070309020205020404" pitchFamily="49" charset="0"/>
                <a:cs typeface="Courier New" panose="02070309020205020404" pitchFamily="49" charset="0"/>
              </a:rPr>
              <a:t>We will be </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Learning to create </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Media using Google</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Drawings and </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investigate </a:t>
            </a:r>
          </a:p>
          <a:p>
            <a:pPr>
              <a:lnSpc>
                <a:spcPct val="130000"/>
              </a:lnSpc>
            </a:pPr>
            <a:r>
              <a:rPr lang="en-US" sz="1600" kern="1400" dirty="0">
                <a:solidFill>
                  <a:srgbClr val="000000"/>
                </a:solidFill>
                <a:latin typeface="Courier New" panose="02070309020205020404" pitchFamily="49" charset="0"/>
                <a:cs typeface="Courier New" panose="02070309020205020404" pitchFamily="49" charset="0"/>
              </a:rPr>
              <a:t>Databases.</a:t>
            </a:r>
          </a:p>
          <a:p>
            <a:pPr>
              <a:lnSpc>
                <a:spcPct val="130000"/>
              </a:lnSpc>
            </a:pPr>
            <a:endParaRPr lang="en-US" sz="1000" kern="1400" dirty="0">
              <a:solidFill>
                <a:srgbClr val="000000"/>
              </a:solidFill>
              <a:latin typeface="Courier New" panose="02070309020205020404" pitchFamily="49" charset="0"/>
              <a:cs typeface="Courier New" panose="02070309020205020404" pitchFamily="49" charset="0"/>
            </a:endParaRPr>
          </a:p>
          <a:p>
            <a:pPr>
              <a:lnSpc>
                <a:spcPct val="130000"/>
              </a:lnSpc>
            </a:pPr>
            <a:endParaRPr lang="en-US" sz="1000" kern="1400" dirty="0">
              <a:solidFill>
                <a:srgbClr val="000000"/>
              </a:solidFill>
              <a:latin typeface="Courier New" panose="02070309020205020404" pitchFamily="49" charset="0"/>
              <a:cs typeface="Courier New" panose="02070309020205020404" pitchFamily="49" charset="0"/>
            </a:endParaRPr>
          </a:p>
          <a:p>
            <a:pPr>
              <a:lnSpc>
                <a:spcPct val="130000"/>
              </a:lnSpc>
            </a:pPr>
            <a:r>
              <a:rPr lang="en-US" sz="1600" b="1" kern="1400" dirty="0">
                <a:solidFill>
                  <a:srgbClr val="000000"/>
                </a:solidFill>
                <a:latin typeface="Courier New" panose="02070309020205020404" pitchFamily="49" charset="0"/>
                <a:cs typeface="Courier New" panose="02070309020205020404" pitchFamily="49" charset="0"/>
              </a:rPr>
              <a:t>RE: </a:t>
            </a:r>
            <a:r>
              <a:rPr lang="en-US" sz="1600" kern="1400" dirty="0">
                <a:solidFill>
                  <a:srgbClr val="000000"/>
                </a:solidFill>
                <a:latin typeface="Courier New" panose="02070309020205020404" pitchFamily="49" charset="0"/>
                <a:cs typeface="Courier New" panose="02070309020205020404" pitchFamily="49" charset="0"/>
              </a:rPr>
              <a:t>We will be learning about Judaism.</a:t>
            </a:r>
          </a:p>
          <a:p>
            <a:pPr>
              <a:lnSpc>
                <a:spcPct val="130000"/>
              </a:lnSpc>
            </a:pPr>
            <a:endParaRPr lang="en-US" sz="1000" kern="1400" dirty="0">
              <a:solidFill>
                <a:srgbClr val="000000"/>
              </a:solidFill>
              <a:latin typeface="Courier New" panose="02070309020205020404" pitchFamily="49" charset="0"/>
              <a:cs typeface="Courier New" panose="02070309020205020404" pitchFamily="49" charset="0"/>
            </a:endParaRPr>
          </a:p>
          <a:p>
            <a:pPr>
              <a:lnSpc>
                <a:spcPct val="130000"/>
              </a:lnSpc>
            </a:pPr>
            <a:r>
              <a:rPr lang="en-US" sz="1600" b="1" kern="1400" dirty="0">
                <a:solidFill>
                  <a:srgbClr val="000000"/>
                </a:solidFill>
                <a:latin typeface="Courier New" panose="02070309020205020404" pitchFamily="49" charset="0"/>
                <a:cs typeface="Courier New" panose="02070309020205020404" pitchFamily="49" charset="0"/>
              </a:rPr>
              <a:t>MFL: </a:t>
            </a:r>
            <a:r>
              <a:rPr lang="en-US" sz="1600" kern="1400" dirty="0">
                <a:solidFill>
                  <a:srgbClr val="000000"/>
                </a:solidFill>
                <a:latin typeface="Courier New" panose="02070309020205020404" pitchFamily="49" charset="0"/>
                <a:cs typeface="Courier New" panose="02070309020205020404" pitchFamily="49" charset="0"/>
              </a:rPr>
              <a:t>We will be looking at verbs in French.</a:t>
            </a:r>
          </a:p>
          <a:p>
            <a:pPr>
              <a:lnSpc>
                <a:spcPct val="130000"/>
              </a:lnSpc>
            </a:pPr>
            <a:endParaRPr lang="en-US" sz="1000" kern="1400" dirty="0">
              <a:solidFill>
                <a:srgbClr val="000000"/>
              </a:solidFill>
              <a:latin typeface="Courier New" panose="02070309020205020404" pitchFamily="49" charset="0"/>
              <a:cs typeface="Courier New" panose="02070309020205020404" pitchFamily="49" charset="0"/>
            </a:endParaRPr>
          </a:p>
          <a:p>
            <a:pPr>
              <a:lnSpc>
                <a:spcPct val="130000"/>
              </a:lnSpc>
            </a:pPr>
            <a:r>
              <a:rPr lang="en-US" sz="1600" b="1" kern="1400" dirty="0">
                <a:solidFill>
                  <a:srgbClr val="000000"/>
                </a:solidFill>
                <a:latin typeface="Courier New" panose="02070309020205020404" pitchFamily="49" charset="0"/>
                <a:cs typeface="Courier New" panose="02070309020205020404" pitchFamily="49" charset="0"/>
              </a:rPr>
              <a:t>PE and Games: </a:t>
            </a:r>
            <a:r>
              <a:rPr lang="en-US" sz="1600" kern="1400" dirty="0">
                <a:solidFill>
                  <a:srgbClr val="000000"/>
                </a:solidFill>
                <a:latin typeface="Courier New" panose="02070309020205020404" pitchFamily="49" charset="0"/>
                <a:cs typeface="Courier New" panose="02070309020205020404" pitchFamily="49" charset="0"/>
              </a:rPr>
              <a:t>We will be developing skills in gymnastics, orienteering and netball, and learning to dance </a:t>
            </a:r>
            <a:r>
              <a:rPr lang="en-US" sz="1600" kern="1400">
                <a:solidFill>
                  <a:srgbClr val="000000"/>
                </a:solidFill>
                <a:latin typeface="Courier New" panose="02070309020205020404" pitchFamily="49" charset="0"/>
                <a:cs typeface="Courier New" panose="02070309020205020404" pitchFamily="49" charset="0"/>
              </a:rPr>
              <a:t>the Charleston.</a:t>
            </a:r>
            <a:endParaRPr lang="en-US" sz="1600" kern="1400" dirty="0">
              <a:solidFill>
                <a:srgbClr val="000000"/>
              </a:solidFill>
              <a:latin typeface="Courier New" panose="02070309020205020404" pitchFamily="49" charset="0"/>
              <a:cs typeface="Courier New" panose="02070309020205020404" pitchFamily="49" charset="0"/>
            </a:endParaRPr>
          </a:p>
          <a:p>
            <a:pPr>
              <a:lnSpc>
                <a:spcPct val="130000"/>
              </a:lnSpc>
            </a:pPr>
            <a:endParaRPr lang="en-US" sz="1000" kern="1400" dirty="0">
              <a:solidFill>
                <a:srgbClr val="000000"/>
              </a:solidFill>
              <a:latin typeface="Courier New" panose="02070309020205020404" pitchFamily="49" charset="0"/>
              <a:cs typeface="Courier New" panose="02070309020205020404" pitchFamily="49" charset="0"/>
            </a:endParaRPr>
          </a:p>
          <a:p>
            <a:pPr>
              <a:lnSpc>
                <a:spcPct val="130000"/>
              </a:lnSpc>
            </a:pPr>
            <a:r>
              <a:rPr lang="en-US" sz="1600" b="1" kern="1400" dirty="0">
                <a:solidFill>
                  <a:srgbClr val="000000"/>
                </a:solidFill>
                <a:latin typeface="Courier New" panose="02070309020205020404" pitchFamily="49" charset="0"/>
                <a:cs typeface="Courier New" panose="02070309020205020404" pitchFamily="49" charset="0"/>
              </a:rPr>
              <a:t>RSHE</a:t>
            </a:r>
            <a:r>
              <a:rPr lang="en-US" sz="1600" kern="1400" dirty="0">
                <a:solidFill>
                  <a:srgbClr val="000000"/>
                </a:solidFill>
                <a:latin typeface="Courier New" panose="02070309020205020404" pitchFamily="49" charset="0"/>
                <a:cs typeface="Courier New" panose="02070309020205020404" pitchFamily="49" charset="0"/>
              </a:rPr>
              <a:t>: We will discuss inclusion, acceptance, peer pressure and Internet Safety.</a:t>
            </a:r>
          </a:p>
          <a:p>
            <a:pPr>
              <a:lnSpc>
                <a:spcPct val="119000"/>
              </a:lnSpc>
              <a:spcAft>
                <a:spcPts val="488"/>
              </a:spcAft>
            </a:pPr>
            <a:r>
              <a:rPr lang="en-US" sz="700" kern="1400" dirty="0">
                <a:solidFill>
                  <a:srgbClr val="000000"/>
                </a:solidFill>
                <a:latin typeface="Calibri" panose="020F0502020204030204" pitchFamily="34" charset="0"/>
              </a:rPr>
              <a:t> </a:t>
            </a:r>
          </a:p>
        </p:txBody>
      </p:sp>
      <p:pic>
        <p:nvPicPr>
          <p:cNvPr id="3074" name="Picture 2" descr="Image result for dig for victory ww2"/>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015574" y="2021328"/>
            <a:ext cx="2918298" cy="4019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5068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fugee child ww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672" y="4631431"/>
            <a:ext cx="3624656" cy="477097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324852" y="216568"/>
            <a:ext cx="6220327" cy="4414863"/>
          </a:xfrm>
          <a:prstGeom prst="rect">
            <a:avLst/>
          </a:prstGeom>
        </p:spPr>
        <p:txBody>
          <a:bodyPr wrap="square">
            <a:spAutoFit/>
          </a:bodyPr>
          <a:lstStyle/>
          <a:p>
            <a:pPr>
              <a:lnSpc>
                <a:spcPct val="119000"/>
              </a:lnSpc>
              <a:spcAft>
                <a:spcPts val="488"/>
              </a:spcAft>
            </a:pPr>
            <a:r>
              <a:rPr lang="en-US" sz="1300" kern="1400" dirty="0">
                <a:solidFill>
                  <a:srgbClr val="000000"/>
                </a:solidFill>
                <a:latin typeface="Onyx" panose="04050602080702020203" pitchFamily="82" charset="0"/>
              </a:rPr>
              <a:t> </a:t>
            </a:r>
            <a:r>
              <a:rPr lang="en-US" sz="2400" b="1" kern="1400" dirty="0">
                <a:solidFill>
                  <a:srgbClr val="000000"/>
                </a:solidFill>
                <a:latin typeface="Courier New" panose="02070309020205020404" pitchFamily="49" charset="0"/>
                <a:cs typeface="Courier New" panose="02070309020205020404" pitchFamily="49" charset="0"/>
              </a:rPr>
              <a:t>This term at school we are going to enrich the learning with…</a:t>
            </a:r>
            <a:endParaRPr lang="en-US" sz="1000" b="1" kern="1400" dirty="0">
              <a:solidFill>
                <a:srgbClr val="000000"/>
              </a:solidFill>
              <a:latin typeface="Courier New" panose="02070309020205020404" pitchFamily="49" charset="0"/>
              <a:cs typeface="Courier New" panose="02070309020205020404" pitchFamily="49" charset="0"/>
            </a:endParaRPr>
          </a:p>
          <a:p>
            <a:pPr>
              <a:lnSpc>
                <a:spcPct val="119000"/>
              </a:lnSpc>
              <a:spcAft>
                <a:spcPts val="488"/>
              </a:spcAft>
            </a:pPr>
            <a:r>
              <a:rPr lang="en-US" sz="2400" kern="1400" dirty="0">
                <a:solidFill>
                  <a:srgbClr val="000000"/>
                </a:solidFill>
                <a:latin typeface="Courier New" panose="02070309020205020404" pitchFamily="49" charset="0"/>
                <a:cs typeface="Courier New" panose="02070309020205020404" pitchFamily="49" charset="0"/>
              </a:rPr>
              <a:t> A trip to </a:t>
            </a:r>
            <a:r>
              <a:rPr lang="en-US" sz="2400" b="1" kern="1400" dirty="0">
                <a:solidFill>
                  <a:srgbClr val="000000"/>
                </a:solidFill>
                <a:latin typeface="Courier New" panose="02070309020205020404" pitchFamily="49" charset="0"/>
                <a:cs typeface="Courier New" panose="02070309020205020404" pitchFamily="49" charset="0"/>
              </a:rPr>
              <a:t>Newhaven Fort </a:t>
            </a:r>
            <a:r>
              <a:rPr lang="en-US" sz="2400" kern="1400" dirty="0">
                <a:solidFill>
                  <a:srgbClr val="000000"/>
                </a:solidFill>
                <a:latin typeface="Courier New" panose="02070309020205020404" pitchFamily="49" charset="0"/>
                <a:cs typeface="Courier New" panose="02070309020205020404" pitchFamily="49" charset="0"/>
              </a:rPr>
              <a:t>                            </a:t>
            </a:r>
          </a:p>
          <a:p>
            <a:pPr>
              <a:lnSpc>
                <a:spcPct val="119000"/>
              </a:lnSpc>
              <a:spcAft>
                <a:spcPts val="488"/>
              </a:spcAft>
            </a:pPr>
            <a:r>
              <a:rPr lang="en-US" sz="2400" kern="1400" dirty="0">
                <a:solidFill>
                  <a:srgbClr val="000000"/>
                </a:solidFill>
                <a:latin typeface="Courier New" panose="02070309020205020404" pitchFamily="49" charset="0"/>
                <a:cs typeface="Courier New" panose="02070309020205020404" pitchFamily="49" charset="0"/>
              </a:rPr>
              <a:t>             	£TBC                                                                                               </a:t>
            </a:r>
            <a:endParaRPr lang="en-US" sz="1000" kern="1400" dirty="0">
              <a:solidFill>
                <a:srgbClr val="000000"/>
              </a:solidFill>
              <a:latin typeface="Courier New" panose="02070309020205020404" pitchFamily="49" charset="0"/>
              <a:cs typeface="Courier New" panose="02070309020205020404" pitchFamily="49" charset="0"/>
            </a:endParaRPr>
          </a:p>
          <a:p>
            <a:pPr>
              <a:lnSpc>
                <a:spcPct val="119000"/>
              </a:lnSpc>
              <a:spcAft>
                <a:spcPts val="488"/>
              </a:spcAft>
            </a:pPr>
            <a:r>
              <a:rPr lang="en-US" sz="2400" b="1" kern="1400" dirty="0">
                <a:solidFill>
                  <a:srgbClr val="000000"/>
                </a:solidFill>
                <a:latin typeface="Courier New" panose="02070309020205020404" pitchFamily="49" charset="0"/>
                <a:cs typeface="Courier New" panose="02070309020205020404" pitchFamily="49" charset="0"/>
              </a:rPr>
              <a:t> </a:t>
            </a:r>
            <a:r>
              <a:rPr lang="en-US" sz="2400" kern="1400" dirty="0">
                <a:solidFill>
                  <a:srgbClr val="000000"/>
                </a:solidFill>
                <a:latin typeface="Courier New" panose="02070309020205020404" pitchFamily="49" charset="0"/>
                <a:cs typeface="Courier New" panose="02070309020205020404" pitchFamily="49" charset="0"/>
              </a:rPr>
              <a:t>An</a:t>
            </a:r>
            <a:r>
              <a:rPr lang="en-US" sz="2400" b="1" kern="1400" dirty="0">
                <a:solidFill>
                  <a:srgbClr val="000000"/>
                </a:solidFill>
                <a:latin typeface="Courier New" panose="02070309020205020404" pitchFamily="49" charset="0"/>
                <a:cs typeface="Courier New" panose="02070309020205020404" pitchFamily="49" charset="0"/>
              </a:rPr>
              <a:t> Evacuation</a:t>
            </a:r>
            <a:r>
              <a:rPr lang="en-US" sz="2400" kern="1400" dirty="0">
                <a:solidFill>
                  <a:srgbClr val="000000"/>
                </a:solidFill>
                <a:latin typeface="Courier New" panose="02070309020205020404" pitchFamily="49" charset="0"/>
                <a:cs typeface="Courier New" panose="02070309020205020404" pitchFamily="49" charset="0"/>
              </a:rPr>
              <a:t> experience	        </a:t>
            </a:r>
          </a:p>
          <a:p>
            <a:pPr>
              <a:lnSpc>
                <a:spcPct val="119000"/>
              </a:lnSpc>
              <a:spcAft>
                <a:spcPts val="488"/>
              </a:spcAft>
            </a:pPr>
            <a:r>
              <a:rPr lang="en-US" sz="2400" kern="1400" dirty="0">
                <a:solidFill>
                  <a:srgbClr val="000000"/>
                </a:solidFill>
                <a:latin typeface="Courier New" panose="02070309020205020404" pitchFamily="49" charset="0"/>
                <a:cs typeface="Courier New" panose="02070309020205020404" pitchFamily="49" charset="0"/>
              </a:rPr>
              <a:t>               £0.00	 </a:t>
            </a:r>
            <a:endParaRPr lang="en-US" sz="1000" kern="1400" dirty="0">
              <a:solidFill>
                <a:srgbClr val="000000"/>
              </a:solidFill>
              <a:latin typeface="Courier New" panose="02070309020205020404" pitchFamily="49" charset="0"/>
              <a:cs typeface="Courier New" panose="02070309020205020404" pitchFamily="49" charset="0"/>
            </a:endParaRPr>
          </a:p>
          <a:p>
            <a:pPr>
              <a:lnSpc>
                <a:spcPct val="119000"/>
              </a:lnSpc>
              <a:spcAft>
                <a:spcPts val="488"/>
              </a:spcAft>
            </a:pPr>
            <a:r>
              <a:rPr lang="en-US" sz="2400" kern="1400" dirty="0">
                <a:solidFill>
                  <a:srgbClr val="000000"/>
                </a:solidFill>
                <a:latin typeface="Courier New" panose="02070309020205020404" pitchFamily="49" charset="0"/>
                <a:cs typeface="Courier New" panose="02070309020205020404" pitchFamily="49" charset="0"/>
              </a:rPr>
              <a:t> Cooking a </a:t>
            </a:r>
            <a:r>
              <a:rPr lang="en-US" sz="2400" b="1" kern="1400" dirty="0">
                <a:solidFill>
                  <a:srgbClr val="000000"/>
                </a:solidFill>
                <a:latin typeface="Courier New" panose="02070309020205020404" pitchFamily="49" charset="0"/>
                <a:cs typeface="Courier New" panose="02070309020205020404" pitchFamily="49" charset="0"/>
              </a:rPr>
              <a:t>VE day feast/Bubble       and squeak</a:t>
            </a:r>
            <a:r>
              <a:rPr lang="en-US" sz="2400" kern="1400" dirty="0">
                <a:solidFill>
                  <a:srgbClr val="000000"/>
                </a:solidFill>
                <a:latin typeface="Courier New" panose="02070309020205020404" pitchFamily="49" charset="0"/>
                <a:cs typeface="Courier New" panose="02070309020205020404" pitchFamily="49" charset="0"/>
              </a:rPr>
              <a:t>	     £1.50</a:t>
            </a:r>
          </a:p>
          <a:p>
            <a:pPr>
              <a:lnSpc>
                <a:spcPct val="119000"/>
              </a:lnSpc>
              <a:spcAft>
                <a:spcPts val="488"/>
              </a:spcAft>
            </a:pPr>
            <a:r>
              <a:rPr lang="en-US" sz="2400" kern="1400" dirty="0">
                <a:solidFill>
                  <a:srgbClr val="000000"/>
                </a:solidFill>
                <a:latin typeface="Courier New" panose="02070309020205020404" pitchFamily="49" charset="0"/>
                <a:cs typeface="Courier New" panose="02070309020205020404" pitchFamily="49" charset="0"/>
              </a:rPr>
              <a:t> </a:t>
            </a:r>
            <a:endParaRPr lang="en-GB" dirty="0"/>
          </a:p>
        </p:txBody>
      </p:sp>
    </p:spTree>
    <p:extLst>
      <p:ext uri="{BB962C8B-B14F-4D97-AF65-F5344CB8AC3E}">
        <p14:creationId xmlns:p14="http://schemas.microsoft.com/office/powerpoint/2010/main" val="24981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5791" y="88391"/>
            <a:ext cx="4236638" cy="1454244"/>
          </a:xfrm>
          <a:prstGeom prst="rect">
            <a:avLst/>
          </a:prstGeom>
        </p:spPr>
        <p:txBody>
          <a:bodyPr wrap="square">
            <a:spAutoFit/>
          </a:bodyPr>
          <a:lstStyle/>
          <a:p>
            <a:pPr algn="ctr">
              <a:lnSpc>
                <a:spcPct val="114000"/>
              </a:lnSpc>
              <a:spcAft>
                <a:spcPts val="813"/>
              </a:spcAft>
            </a:pPr>
            <a:r>
              <a:rPr lang="en-US" sz="3250" b="1" kern="1400" dirty="0">
                <a:solidFill>
                  <a:srgbClr val="0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What can you do at home?</a:t>
            </a:r>
            <a:endParaRPr lang="en-US" sz="1138" b="1" kern="1400" dirty="0">
              <a:solidFill>
                <a:srgbClr val="0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algn="r">
              <a:lnSpc>
                <a:spcPct val="119000"/>
              </a:lnSpc>
              <a:spcAft>
                <a:spcPts val="488"/>
              </a:spcAft>
            </a:pPr>
            <a:r>
              <a:rPr lang="en-US" sz="650" b="1" kern="1400" dirty="0">
                <a:solidFill>
                  <a:srgbClr val="000000"/>
                </a:solidFill>
                <a:effectLst>
                  <a:outerShdw blurRad="38100" dist="38100" dir="2700000" algn="tl">
                    <a:srgbClr val="000000">
                      <a:alpha val="43137"/>
                    </a:srgbClr>
                  </a:outerShdw>
                </a:effectLst>
                <a:latin typeface="Calibri" panose="020F0502020204030204" pitchFamily="34" charset="0"/>
              </a:rPr>
              <a:t> </a:t>
            </a:r>
          </a:p>
        </p:txBody>
      </p:sp>
      <p:sp>
        <p:nvSpPr>
          <p:cNvPr id="3" name="Rectangle 2"/>
          <p:cNvSpPr/>
          <p:nvPr/>
        </p:nvSpPr>
        <p:spPr>
          <a:xfrm>
            <a:off x="309782" y="1417958"/>
            <a:ext cx="3397004" cy="4084836"/>
          </a:xfrm>
          <a:prstGeom prst="rect">
            <a:avLst/>
          </a:prstGeom>
        </p:spPr>
        <p:txBody>
          <a:bodyPr wrap="square">
            <a:spAutoFit/>
          </a:bodyPr>
          <a:lstStyle/>
          <a:p>
            <a:pPr>
              <a:lnSpc>
                <a:spcPct val="119000"/>
              </a:lnSpc>
              <a:spcAft>
                <a:spcPts val="813"/>
              </a:spcAft>
            </a:pPr>
            <a:r>
              <a:rPr lang="en-GB" sz="2800" b="1" kern="1400" dirty="0">
                <a:solidFill>
                  <a:srgbClr val="0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Read… </a:t>
            </a:r>
            <a:endParaRPr lang="en-GB" sz="1000" b="1" kern="1400" dirty="0">
              <a:solidFill>
                <a:srgbClr val="0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marL="285750" indent="-285750">
              <a:lnSpc>
                <a:spcPct val="119000"/>
              </a:lnSpc>
              <a:spcAft>
                <a:spcPts val="813"/>
              </a:spcAft>
              <a:buFont typeface="Arial" panose="020B0604020202020204" pitchFamily="34" charset="0"/>
              <a:buChar char="•"/>
            </a:pPr>
            <a:r>
              <a:rPr lang="en-GB" b="1" kern="1400" dirty="0">
                <a:solidFill>
                  <a:srgbClr val="000000"/>
                </a:solidFill>
                <a:latin typeface="Courier New" panose="02070309020205020404" pitchFamily="49" charset="0"/>
                <a:cs typeface="Courier New" panose="02070309020205020404" pitchFamily="49" charset="0"/>
              </a:rPr>
              <a:t>Anne Frank’s Diary</a:t>
            </a:r>
            <a:endParaRPr lang="en-GB" sz="900" b="1" kern="1400" dirty="0">
              <a:solidFill>
                <a:srgbClr val="000000"/>
              </a:solidFill>
              <a:latin typeface="Courier New" panose="02070309020205020404" pitchFamily="49" charset="0"/>
              <a:cs typeface="Courier New" panose="02070309020205020404" pitchFamily="49" charset="0"/>
            </a:endParaRPr>
          </a:p>
          <a:p>
            <a:pPr marL="285750" indent="-285750">
              <a:lnSpc>
                <a:spcPct val="119000"/>
              </a:lnSpc>
              <a:spcAft>
                <a:spcPts val="813"/>
              </a:spcAft>
              <a:buFont typeface="Arial" panose="020B0604020202020204" pitchFamily="34" charset="0"/>
              <a:buChar char="•"/>
            </a:pPr>
            <a:r>
              <a:rPr lang="en-GB" b="1" kern="1400" dirty="0">
                <a:solidFill>
                  <a:srgbClr val="000000"/>
                </a:solidFill>
                <a:latin typeface="Courier New" panose="02070309020205020404" pitchFamily="49" charset="0"/>
                <a:cs typeface="Courier New" panose="02070309020205020404" pitchFamily="49" charset="0"/>
              </a:rPr>
              <a:t>When Hitler Stole Pink Rabbit </a:t>
            </a:r>
            <a:r>
              <a:rPr lang="en-GB" kern="1400" dirty="0">
                <a:solidFill>
                  <a:srgbClr val="000000"/>
                </a:solidFill>
                <a:latin typeface="Courier New" panose="02070309020205020404" pitchFamily="49" charset="0"/>
                <a:cs typeface="Courier New" panose="02070309020205020404" pitchFamily="49" charset="0"/>
              </a:rPr>
              <a:t>— J. Kerr</a:t>
            </a:r>
            <a:endParaRPr lang="en-GB" sz="900" kern="1400" dirty="0">
              <a:solidFill>
                <a:srgbClr val="000000"/>
              </a:solidFill>
              <a:latin typeface="Courier New" panose="02070309020205020404" pitchFamily="49" charset="0"/>
              <a:cs typeface="Courier New" panose="02070309020205020404" pitchFamily="49" charset="0"/>
            </a:endParaRPr>
          </a:p>
          <a:p>
            <a:pPr marL="285750" indent="-285750">
              <a:lnSpc>
                <a:spcPct val="119000"/>
              </a:lnSpc>
              <a:spcAft>
                <a:spcPts val="813"/>
              </a:spcAft>
              <a:buFont typeface="Arial" panose="020B0604020202020204" pitchFamily="34" charset="0"/>
              <a:buChar char="•"/>
            </a:pPr>
            <a:r>
              <a:rPr lang="en-GB" b="1" kern="1400" dirty="0">
                <a:solidFill>
                  <a:srgbClr val="000000"/>
                </a:solidFill>
                <a:latin typeface="Courier New" panose="02070309020205020404" pitchFamily="49" charset="0"/>
                <a:cs typeface="Courier New" panose="02070309020205020404" pitchFamily="49" charset="0"/>
              </a:rPr>
              <a:t>Carrie’s War </a:t>
            </a:r>
            <a:r>
              <a:rPr lang="en-GB" kern="1400" dirty="0">
                <a:solidFill>
                  <a:srgbClr val="000000"/>
                </a:solidFill>
                <a:latin typeface="Courier New" panose="02070309020205020404" pitchFamily="49" charset="0"/>
                <a:cs typeface="Courier New" panose="02070309020205020404" pitchFamily="49" charset="0"/>
              </a:rPr>
              <a:t>— Nina Baldwin</a:t>
            </a:r>
            <a:endParaRPr lang="en-GB" sz="900" kern="1400" dirty="0">
              <a:solidFill>
                <a:srgbClr val="000000"/>
              </a:solidFill>
              <a:latin typeface="Courier New" panose="02070309020205020404" pitchFamily="49" charset="0"/>
              <a:cs typeface="Courier New" panose="02070309020205020404" pitchFamily="49" charset="0"/>
            </a:endParaRPr>
          </a:p>
          <a:p>
            <a:pPr marL="285750" indent="-285750">
              <a:lnSpc>
                <a:spcPct val="119000"/>
              </a:lnSpc>
              <a:spcAft>
                <a:spcPts val="813"/>
              </a:spcAft>
              <a:buFont typeface="Arial" panose="020B0604020202020204" pitchFamily="34" charset="0"/>
              <a:buChar char="•"/>
            </a:pPr>
            <a:r>
              <a:rPr lang="en-GB" b="1" kern="1400" dirty="0">
                <a:solidFill>
                  <a:srgbClr val="000000"/>
                </a:solidFill>
                <a:latin typeface="Courier New" panose="02070309020205020404" pitchFamily="49" charset="0"/>
                <a:cs typeface="Courier New" panose="02070309020205020404" pitchFamily="49" charset="0"/>
              </a:rPr>
              <a:t>Woeful Second World War </a:t>
            </a:r>
            <a:r>
              <a:rPr lang="en-GB" kern="1400" dirty="0">
                <a:solidFill>
                  <a:srgbClr val="000000"/>
                </a:solidFill>
                <a:latin typeface="Courier New" panose="02070309020205020404" pitchFamily="49" charset="0"/>
                <a:cs typeface="Courier New" panose="02070309020205020404" pitchFamily="49" charset="0"/>
              </a:rPr>
              <a:t>— T. Deary</a:t>
            </a:r>
            <a:endParaRPr lang="en-GB" sz="900" kern="1400" dirty="0">
              <a:solidFill>
                <a:srgbClr val="000000"/>
              </a:solidFill>
              <a:latin typeface="Courier New" panose="02070309020205020404" pitchFamily="49" charset="0"/>
              <a:cs typeface="Courier New" panose="02070309020205020404" pitchFamily="49" charset="0"/>
            </a:endParaRPr>
          </a:p>
          <a:p>
            <a:pPr marL="285750" indent="-285750">
              <a:lnSpc>
                <a:spcPct val="119000"/>
              </a:lnSpc>
              <a:spcAft>
                <a:spcPts val="813"/>
              </a:spcAft>
              <a:buFont typeface="Arial" panose="020B0604020202020204" pitchFamily="34" charset="0"/>
              <a:buChar char="•"/>
            </a:pPr>
            <a:r>
              <a:rPr lang="en-GB" b="1" kern="1400" dirty="0">
                <a:solidFill>
                  <a:srgbClr val="000000"/>
                </a:solidFill>
                <a:latin typeface="Courier New" panose="02070309020205020404" pitchFamily="49" charset="0"/>
                <a:cs typeface="Courier New" panose="02070309020205020404" pitchFamily="49" charset="0"/>
              </a:rPr>
              <a:t>Friend or Foe </a:t>
            </a:r>
            <a:r>
              <a:rPr lang="en-GB" kern="1400" dirty="0">
                <a:solidFill>
                  <a:srgbClr val="000000"/>
                </a:solidFill>
                <a:latin typeface="Courier New" panose="02070309020205020404" pitchFamily="49" charset="0"/>
                <a:cs typeface="Courier New" panose="02070309020205020404" pitchFamily="49" charset="0"/>
              </a:rPr>
              <a:t>— M. Morpurgo</a:t>
            </a:r>
            <a:endParaRPr lang="en-GB" sz="800" kern="1400" dirty="0">
              <a:solidFill>
                <a:srgbClr val="000000"/>
              </a:solidFill>
              <a:latin typeface="Calibri" panose="020F0502020204030204" pitchFamily="34" charset="0"/>
            </a:endParaRPr>
          </a:p>
        </p:txBody>
      </p:sp>
      <p:pic>
        <p:nvPicPr>
          <p:cNvPr id="4098" name="Picture 2" descr="When Hitler Stole Pink Rabbit : Judith Kerr : 9780142414088 : Blackwell&amp;#3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878" y="1417958"/>
            <a:ext cx="2955670" cy="45221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8513" y="5560941"/>
            <a:ext cx="6063916" cy="4100097"/>
          </a:xfrm>
          <a:prstGeom prst="rect">
            <a:avLst/>
          </a:prstGeom>
        </p:spPr>
        <p:txBody>
          <a:bodyPr wrap="square">
            <a:spAutoFit/>
          </a:bodyPr>
          <a:lstStyle/>
          <a:p>
            <a:pPr>
              <a:lnSpc>
                <a:spcPct val="119000"/>
              </a:lnSpc>
              <a:spcAft>
                <a:spcPts val="488"/>
              </a:spcAft>
            </a:pPr>
            <a:r>
              <a:rPr lang="en-US" sz="2600" b="1" kern="1400" dirty="0">
                <a:solidFill>
                  <a:srgbClr val="0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Visit…</a:t>
            </a:r>
            <a:endParaRPr lang="en-US" sz="894" b="1" kern="1400" dirty="0">
              <a:solidFill>
                <a:srgbClr val="0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algn="ctr">
              <a:lnSpc>
                <a:spcPct val="119000"/>
              </a:lnSpc>
              <a:spcAft>
                <a:spcPts val="488"/>
              </a:spcAft>
            </a:pPr>
            <a:r>
              <a:rPr lang="en-US" sz="2400" b="1" kern="1400" dirty="0">
                <a:solidFill>
                  <a:srgbClr val="000000"/>
                </a:solidFill>
                <a:latin typeface="Courier New" panose="02070309020205020404" pitchFamily="49" charset="0"/>
                <a:cs typeface="Courier New" panose="02070309020205020404" pitchFamily="49" charset="0"/>
              </a:rPr>
              <a:t>Imperial War Museum </a:t>
            </a:r>
            <a:r>
              <a:rPr lang="en-US" sz="2400" kern="1400" dirty="0">
                <a:solidFill>
                  <a:srgbClr val="000000"/>
                </a:solidFill>
                <a:latin typeface="Courier New" panose="02070309020205020404" pitchFamily="49" charset="0"/>
                <a:cs typeface="Courier New" panose="02070309020205020404" pitchFamily="49" charset="0"/>
              </a:rPr>
              <a:t>— Duxford or 							London</a:t>
            </a:r>
            <a:endParaRPr lang="en-US" sz="1000" kern="1400" dirty="0">
              <a:solidFill>
                <a:srgbClr val="000000"/>
              </a:solidFill>
              <a:latin typeface="Courier New" panose="02070309020205020404" pitchFamily="49" charset="0"/>
              <a:cs typeface="Courier New" panose="02070309020205020404" pitchFamily="49" charset="0"/>
            </a:endParaRPr>
          </a:p>
          <a:p>
            <a:pPr>
              <a:lnSpc>
                <a:spcPct val="119000"/>
              </a:lnSpc>
              <a:spcAft>
                <a:spcPts val="488"/>
              </a:spcAft>
            </a:pPr>
            <a:r>
              <a:rPr lang="en-US" sz="2400" b="1" kern="1400" dirty="0">
                <a:solidFill>
                  <a:srgbClr val="000000"/>
                </a:solidFill>
                <a:latin typeface="Courier New" panose="02070309020205020404" pitchFamily="49" charset="0"/>
                <a:cs typeface="Courier New" panose="02070309020205020404" pitchFamily="49" charset="0"/>
              </a:rPr>
              <a:t>Churchill’s War Museum</a:t>
            </a:r>
          </a:p>
          <a:p>
            <a:pPr>
              <a:lnSpc>
                <a:spcPct val="119000"/>
              </a:lnSpc>
              <a:spcAft>
                <a:spcPts val="488"/>
              </a:spcAft>
            </a:pPr>
            <a:endParaRPr lang="en-US" sz="500" b="1" kern="1400" dirty="0">
              <a:solidFill>
                <a:srgbClr val="000000"/>
              </a:solidFill>
              <a:latin typeface="Courier New" panose="02070309020205020404" pitchFamily="49" charset="0"/>
              <a:cs typeface="Courier New" panose="02070309020205020404" pitchFamily="49" charset="0"/>
            </a:endParaRPr>
          </a:p>
          <a:p>
            <a:pPr>
              <a:lnSpc>
                <a:spcPct val="119000"/>
              </a:lnSpc>
              <a:spcAft>
                <a:spcPts val="488"/>
              </a:spcAft>
            </a:pPr>
            <a:r>
              <a:rPr lang="en-US" b="1" kern="1400" dirty="0">
                <a:solidFill>
                  <a:srgbClr val="000000"/>
                </a:solidFill>
                <a:latin typeface="Courier New" panose="02070309020205020404" pitchFamily="49" charset="0"/>
                <a:cs typeface="Courier New" panose="02070309020205020404" pitchFamily="49" charset="0"/>
              </a:rPr>
              <a:t>	</a:t>
            </a:r>
            <a:r>
              <a:rPr lang="en-US" sz="2400" b="1" kern="1400" dirty="0">
                <a:solidFill>
                  <a:srgbClr val="000000"/>
                </a:solidFill>
                <a:latin typeface="Courier New" panose="02070309020205020404" pitchFamily="49" charset="0"/>
                <a:cs typeface="Courier New" panose="02070309020205020404" pitchFamily="49" charset="0"/>
              </a:rPr>
              <a:t>							HMS Belfast</a:t>
            </a:r>
            <a:br>
              <a:rPr lang="en-US" sz="2400" b="1" kern="1400" dirty="0">
                <a:solidFill>
                  <a:srgbClr val="000000"/>
                </a:solidFill>
                <a:latin typeface="Courier New" panose="02070309020205020404" pitchFamily="49" charset="0"/>
                <a:cs typeface="Courier New" panose="02070309020205020404" pitchFamily="49" charset="0"/>
              </a:rPr>
            </a:br>
            <a:endParaRPr lang="en-US" sz="600" b="1" kern="1400" dirty="0">
              <a:solidFill>
                <a:srgbClr val="000000"/>
              </a:solidFill>
              <a:latin typeface="Courier New" panose="02070309020205020404" pitchFamily="49" charset="0"/>
              <a:cs typeface="Courier New" panose="02070309020205020404" pitchFamily="49" charset="0"/>
            </a:endParaRPr>
          </a:p>
          <a:p>
            <a:pPr algn="ctr">
              <a:lnSpc>
                <a:spcPct val="119000"/>
              </a:lnSpc>
              <a:spcAft>
                <a:spcPts val="488"/>
              </a:spcAft>
            </a:pPr>
            <a:r>
              <a:rPr lang="en-US" sz="2400" kern="1400" dirty="0">
                <a:solidFill>
                  <a:srgbClr val="000000"/>
                </a:solidFill>
                <a:latin typeface="Courier New" panose="02070309020205020404" pitchFamily="49" charset="0"/>
                <a:cs typeface="Courier New" panose="02070309020205020404" pitchFamily="49" charset="0"/>
              </a:rPr>
              <a:t>                  </a:t>
            </a:r>
            <a:r>
              <a:rPr lang="en-US" sz="2400" b="1" kern="1400" dirty="0">
                <a:solidFill>
                  <a:srgbClr val="000000"/>
                </a:solidFill>
                <a:latin typeface="Courier New" panose="02070309020205020404" pitchFamily="49" charset="0"/>
                <a:cs typeface="Courier New" panose="02070309020205020404" pitchFamily="49" charset="0"/>
              </a:rPr>
              <a:t>Portsmouth</a:t>
            </a:r>
          </a:p>
          <a:p>
            <a:pPr algn="ctr">
              <a:lnSpc>
                <a:spcPct val="119000"/>
              </a:lnSpc>
              <a:spcAft>
                <a:spcPts val="488"/>
              </a:spcAft>
            </a:pPr>
            <a:r>
              <a:rPr lang="en-US" sz="2400" b="1" kern="1400" dirty="0">
                <a:solidFill>
                  <a:srgbClr val="000000"/>
                </a:solidFill>
                <a:latin typeface="Courier New" panose="02070309020205020404" pitchFamily="49" charset="0"/>
                <a:cs typeface="Courier New" panose="02070309020205020404" pitchFamily="49" charset="0"/>
              </a:rPr>
              <a:t>                Dockyard</a:t>
            </a:r>
            <a:endParaRPr lang="en-US" sz="1000" b="1" kern="1400" dirty="0">
              <a:solidFill>
                <a:srgbClr val="000000"/>
              </a:solidFill>
              <a:latin typeface="Courier New" panose="02070309020205020404" pitchFamily="49" charset="0"/>
              <a:cs typeface="Courier New" panose="02070309020205020404" pitchFamily="49" charset="0"/>
            </a:endParaRPr>
          </a:p>
          <a:p>
            <a:pPr>
              <a:lnSpc>
                <a:spcPct val="119000"/>
              </a:lnSpc>
              <a:spcAft>
                <a:spcPts val="488"/>
              </a:spcAft>
            </a:pPr>
            <a:r>
              <a:rPr lang="en-US" sz="1000" kern="1400" dirty="0">
                <a:solidFill>
                  <a:srgbClr val="000000"/>
                </a:solidFill>
                <a:latin typeface="Calibri" panose="020F0502020204030204" pitchFamily="34" charset="0"/>
              </a:rPr>
              <a:t> </a:t>
            </a:r>
          </a:p>
        </p:txBody>
      </p:sp>
      <p:pic>
        <p:nvPicPr>
          <p:cNvPr id="4099" name="Picture 3" descr="Image result for imperial war museum london"/>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74758" y="7703198"/>
            <a:ext cx="3461000" cy="195784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5" descr="Footnotes - Supermarine Spitfire Transparent PNG - 700x700 - Free Download  on Nice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122017"/>
            <a:ext cx="2420416" cy="108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865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TotalTime>
  <Words>465</Words>
  <Application>Microsoft Office PowerPoint</Application>
  <PresentationFormat>A4 Paper (210x297 mm)</PresentationFormat>
  <Paragraphs>67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Courier New</vt:lpstr>
      <vt:lpstr>Onyx</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Peiris, Jo</cp:lastModifiedBy>
  <cp:revision>40</cp:revision>
  <dcterms:created xsi:type="dcterms:W3CDTF">2022-02-02T11:14:22Z</dcterms:created>
  <dcterms:modified xsi:type="dcterms:W3CDTF">2025-12-02T09:09:01Z</dcterms:modified>
</cp:coreProperties>
</file>