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
  </p:notesMasterIdLst>
  <p:sldIdLst>
    <p:sldId id="268" r:id="rId2"/>
    <p:sldId id="274" r:id="rId3"/>
    <p:sldId id="273" r:id="rId4"/>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a Jenkins" initials="AJ" lastIdx="0" clrIdx="0">
    <p:extLst>
      <p:ext uri="{19B8F6BF-5375-455C-9EA6-DF929625EA0E}">
        <p15:presenceInfo xmlns:p15="http://schemas.microsoft.com/office/powerpoint/2012/main" userId="S-1-5-21-1029118321-128847855-3940388474-33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99CCFF"/>
    <a:srgbClr val="66CCFF"/>
    <a:srgbClr val="33CCCC"/>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8" autoAdjust="0"/>
    <p:restoredTop sz="92263" autoAdjust="0"/>
  </p:normalViewPr>
  <p:slideViewPr>
    <p:cSldViewPr snapToGrid="0" snapToObjects="1">
      <p:cViewPr varScale="1">
        <p:scale>
          <a:sx n="73" d="100"/>
          <a:sy n="73" d="100"/>
        </p:scale>
        <p:origin x="3234" y="90"/>
      </p:cViewPr>
      <p:guideLst>
        <p:guide orient="horz" pos="312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4" d="100"/>
          <a:sy n="84" d="100"/>
        </p:scale>
        <p:origin x="382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DD1D4DB-11A6-45CE-BC5A-F87C39C483ED}" type="datetimeFigureOut">
              <a:rPr lang="en-GB" smtClean="0"/>
              <a:t>14/06/2024</a:t>
            </a:fld>
            <a:endParaRPr lang="en-GB" dirty="0"/>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D22D579-EF48-402F-9DDE-E2EC23D9F50A}" type="slidenum">
              <a:rPr lang="en-GB" smtClean="0"/>
              <a:t>‹#›</a:t>
            </a:fld>
            <a:endParaRPr lang="en-GB" dirty="0"/>
          </a:p>
        </p:txBody>
      </p:sp>
    </p:spTree>
    <p:extLst>
      <p:ext uri="{BB962C8B-B14F-4D97-AF65-F5344CB8AC3E}">
        <p14:creationId xmlns:p14="http://schemas.microsoft.com/office/powerpoint/2010/main" val="390806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D22D579-EF48-402F-9DDE-E2EC23D9F50A}" type="slidenum">
              <a:rPr lang="en-GB" smtClean="0"/>
              <a:t>1</a:t>
            </a:fld>
            <a:endParaRPr lang="en-GB" dirty="0"/>
          </a:p>
        </p:txBody>
      </p:sp>
    </p:spTree>
    <p:extLst>
      <p:ext uri="{BB962C8B-B14F-4D97-AF65-F5344CB8AC3E}">
        <p14:creationId xmlns:p14="http://schemas.microsoft.com/office/powerpoint/2010/main" val="222726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D22D579-EF48-402F-9DDE-E2EC23D9F50A}" type="slidenum">
              <a:rPr lang="en-GB" smtClean="0"/>
              <a:t>2</a:t>
            </a:fld>
            <a:endParaRPr lang="en-GB" dirty="0"/>
          </a:p>
        </p:txBody>
      </p:sp>
    </p:spTree>
    <p:extLst>
      <p:ext uri="{BB962C8B-B14F-4D97-AF65-F5344CB8AC3E}">
        <p14:creationId xmlns:p14="http://schemas.microsoft.com/office/powerpoint/2010/main" val="4062186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751EC4-6040-7840-B805-E595E3072037}" type="datetimeFigureOut">
              <a:rPr lang="en-US" smtClean="0"/>
              <a:t>6/14/2024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274244-89C8-B944-9565-7DD8A9519787}" type="slidenum">
              <a:rPr lang="en-US" smtClean="0"/>
              <a:t>‹#›</a:t>
            </a:fld>
            <a:endParaRPr lang="en-US" dirty="0"/>
          </a:p>
        </p:txBody>
      </p:sp>
    </p:spTree>
    <p:extLst>
      <p:ext uri="{BB962C8B-B14F-4D97-AF65-F5344CB8AC3E}">
        <p14:creationId xmlns:p14="http://schemas.microsoft.com/office/powerpoint/2010/main" val="268879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751EC4-6040-7840-B805-E595E3072037}" type="datetimeFigureOut">
              <a:rPr lang="en-US" smtClean="0"/>
              <a:t>6/14/2024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274244-89C8-B944-9565-7DD8A9519787}" type="slidenum">
              <a:rPr lang="en-US" smtClean="0"/>
              <a:t>‹#›</a:t>
            </a:fld>
            <a:endParaRPr lang="en-US" dirty="0"/>
          </a:p>
        </p:txBody>
      </p:sp>
    </p:spTree>
    <p:extLst>
      <p:ext uri="{BB962C8B-B14F-4D97-AF65-F5344CB8AC3E}">
        <p14:creationId xmlns:p14="http://schemas.microsoft.com/office/powerpoint/2010/main" val="2664585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751EC4-6040-7840-B805-E595E3072037}" type="datetimeFigureOut">
              <a:rPr lang="en-US" smtClean="0"/>
              <a:t>6/14/2024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274244-89C8-B944-9565-7DD8A9519787}" type="slidenum">
              <a:rPr lang="en-US" smtClean="0"/>
              <a:t>‹#›</a:t>
            </a:fld>
            <a:endParaRPr lang="en-US" dirty="0"/>
          </a:p>
        </p:txBody>
      </p:sp>
    </p:spTree>
    <p:extLst>
      <p:ext uri="{BB962C8B-B14F-4D97-AF65-F5344CB8AC3E}">
        <p14:creationId xmlns:p14="http://schemas.microsoft.com/office/powerpoint/2010/main" val="2385424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751EC4-6040-7840-B805-E595E3072037}" type="datetimeFigureOut">
              <a:rPr lang="en-US" smtClean="0"/>
              <a:t>6/14/2024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274244-89C8-B944-9565-7DD8A9519787}" type="slidenum">
              <a:rPr lang="en-US" smtClean="0"/>
              <a:t>‹#›</a:t>
            </a:fld>
            <a:endParaRPr lang="en-US" dirty="0"/>
          </a:p>
        </p:txBody>
      </p:sp>
    </p:spTree>
    <p:extLst>
      <p:ext uri="{BB962C8B-B14F-4D97-AF65-F5344CB8AC3E}">
        <p14:creationId xmlns:p14="http://schemas.microsoft.com/office/powerpoint/2010/main" val="3379757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751EC4-6040-7840-B805-E595E3072037}" type="datetimeFigureOut">
              <a:rPr lang="en-US" smtClean="0"/>
              <a:t>6/14/2024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274244-89C8-B944-9565-7DD8A9519787}" type="slidenum">
              <a:rPr lang="en-US" smtClean="0"/>
              <a:t>‹#›</a:t>
            </a:fld>
            <a:endParaRPr lang="en-US" dirty="0"/>
          </a:p>
        </p:txBody>
      </p:sp>
    </p:spTree>
    <p:extLst>
      <p:ext uri="{BB962C8B-B14F-4D97-AF65-F5344CB8AC3E}">
        <p14:creationId xmlns:p14="http://schemas.microsoft.com/office/powerpoint/2010/main" val="2939718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751EC4-6040-7840-B805-E595E3072037}" type="datetimeFigureOut">
              <a:rPr lang="en-US" smtClean="0"/>
              <a:t>6/14/2024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274244-89C8-B944-9565-7DD8A9519787}" type="slidenum">
              <a:rPr lang="en-US" smtClean="0"/>
              <a:t>‹#›</a:t>
            </a:fld>
            <a:endParaRPr lang="en-US" dirty="0"/>
          </a:p>
        </p:txBody>
      </p:sp>
    </p:spTree>
    <p:extLst>
      <p:ext uri="{BB962C8B-B14F-4D97-AF65-F5344CB8AC3E}">
        <p14:creationId xmlns:p14="http://schemas.microsoft.com/office/powerpoint/2010/main" val="393597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751EC4-6040-7840-B805-E595E3072037}" type="datetimeFigureOut">
              <a:rPr lang="en-US" smtClean="0"/>
              <a:t>6/14/2024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274244-89C8-B944-9565-7DD8A9519787}" type="slidenum">
              <a:rPr lang="en-US" smtClean="0"/>
              <a:t>‹#›</a:t>
            </a:fld>
            <a:endParaRPr lang="en-US" dirty="0"/>
          </a:p>
        </p:txBody>
      </p:sp>
    </p:spTree>
    <p:extLst>
      <p:ext uri="{BB962C8B-B14F-4D97-AF65-F5344CB8AC3E}">
        <p14:creationId xmlns:p14="http://schemas.microsoft.com/office/powerpoint/2010/main" val="3682244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751EC4-6040-7840-B805-E595E3072037}" type="datetimeFigureOut">
              <a:rPr lang="en-US" smtClean="0"/>
              <a:t>6/14/2024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274244-89C8-B944-9565-7DD8A9519787}" type="slidenum">
              <a:rPr lang="en-US" smtClean="0"/>
              <a:t>‹#›</a:t>
            </a:fld>
            <a:endParaRPr lang="en-US" dirty="0"/>
          </a:p>
        </p:txBody>
      </p:sp>
    </p:spTree>
    <p:extLst>
      <p:ext uri="{BB962C8B-B14F-4D97-AF65-F5344CB8AC3E}">
        <p14:creationId xmlns:p14="http://schemas.microsoft.com/office/powerpoint/2010/main" val="21497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751EC4-6040-7840-B805-E595E3072037}" type="datetimeFigureOut">
              <a:rPr lang="en-US" smtClean="0"/>
              <a:t>6/14/2024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274244-89C8-B944-9565-7DD8A9519787}" type="slidenum">
              <a:rPr lang="en-US" smtClean="0"/>
              <a:t>‹#›</a:t>
            </a:fld>
            <a:endParaRPr lang="en-US" dirty="0"/>
          </a:p>
        </p:txBody>
      </p:sp>
    </p:spTree>
    <p:extLst>
      <p:ext uri="{BB962C8B-B14F-4D97-AF65-F5344CB8AC3E}">
        <p14:creationId xmlns:p14="http://schemas.microsoft.com/office/powerpoint/2010/main" val="3220494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6751EC4-6040-7840-B805-E595E3072037}" type="datetimeFigureOut">
              <a:rPr lang="en-US" smtClean="0"/>
              <a:t>6/14/2024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274244-89C8-B944-9565-7DD8A9519787}" type="slidenum">
              <a:rPr lang="en-US" smtClean="0"/>
              <a:t>‹#›</a:t>
            </a:fld>
            <a:endParaRPr lang="en-US" dirty="0"/>
          </a:p>
        </p:txBody>
      </p:sp>
    </p:spTree>
    <p:extLst>
      <p:ext uri="{BB962C8B-B14F-4D97-AF65-F5344CB8AC3E}">
        <p14:creationId xmlns:p14="http://schemas.microsoft.com/office/powerpoint/2010/main" val="4060386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6751EC4-6040-7840-B805-E595E3072037}" type="datetimeFigureOut">
              <a:rPr lang="en-US" smtClean="0"/>
              <a:t>6/14/2024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274244-89C8-B944-9565-7DD8A9519787}" type="slidenum">
              <a:rPr lang="en-US" smtClean="0"/>
              <a:t>‹#›</a:t>
            </a:fld>
            <a:endParaRPr lang="en-US" dirty="0"/>
          </a:p>
        </p:txBody>
      </p:sp>
    </p:spTree>
    <p:extLst>
      <p:ext uri="{BB962C8B-B14F-4D97-AF65-F5344CB8AC3E}">
        <p14:creationId xmlns:p14="http://schemas.microsoft.com/office/powerpoint/2010/main" val="799903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A6751EC4-6040-7840-B805-E595E3072037}" type="datetimeFigureOut">
              <a:rPr lang="en-US" smtClean="0"/>
              <a:t>6/14/2024</a:t>
            </a:fld>
            <a:endParaRPr lang="en-US"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B274244-89C8-B944-9565-7DD8A9519787}" type="slidenum">
              <a:rPr lang="en-US" smtClean="0"/>
              <a:t>‹#›</a:t>
            </a:fld>
            <a:endParaRPr lang="en-US" dirty="0"/>
          </a:p>
        </p:txBody>
      </p:sp>
    </p:spTree>
    <p:extLst>
      <p:ext uri="{BB962C8B-B14F-4D97-AF65-F5344CB8AC3E}">
        <p14:creationId xmlns:p14="http://schemas.microsoft.com/office/powerpoint/2010/main" val="2589742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twitter.com/SouthwayJS?ref_src=twsrc%5Egoogle%7Ctwcamp%5Eserp%7Ctwgr%5Eauthor" TargetMode="External"/><Relationship Id="rId13"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3.png"/><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www.southwayjunior.co.uk/" TargetMode="External"/><Relationship Id="rId11" Type="http://schemas.openxmlformats.org/officeDocument/2006/relationships/image" Target="../media/image5.jpg"/><Relationship Id="rId5" Type="http://schemas.openxmlformats.org/officeDocument/2006/relationships/image" Target="../media/image2.png"/><Relationship Id="rId15" Type="http://schemas.openxmlformats.org/officeDocument/2006/relationships/image" Target="../media/image9.png"/><Relationship Id="rId10" Type="http://schemas.microsoft.com/office/2007/relationships/hdphoto" Target="../media/hdphoto1.wdp"/><Relationship Id="rId4" Type="http://schemas.openxmlformats.org/officeDocument/2006/relationships/hyperlink" Target="https://www.youtube.com/channel/UCVNbRixNYppii5mSnYnl0Vg" TargetMode="External"/><Relationship Id="rId9" Type="http://schemas.openxmlformats.org/officeDocument/2006/relationships/image" Target="../media/image4.png"/><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hyperlink" Target="https://twitter.com/SouthwayJS?ref_src=twsrc%5Egoogle%7Ctwcamp%5Eserp%7Ctwgr%5Eauthor" TargetMode="External"/><Relationship Id="rId13"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3.png"/><Relationship Id="rId12" Type="http://schemas.openxmlformats.org/officeDocument/2006/relationships/image" Target="../media/image12.png"/><Relationship Id="rId17" Type="http://schemas.openxmlformats.org/officeDocument/2006/relationships/hyperlink" Target="https://southwayjunior.eschools.co.uk/web/vacancies_1/380748" TargetMode="External"/><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www.southwayjunior.co.uk/" TargetMode="External"/><Relationship Id="rId11" Type="http://schemas.openxmlformats.org/officeDocument/2006/relationships/image" Target="../media/image5.jpg"/><Relationship Id="rId5" Type="http://schemas.openxmlformats.org/officeDocument/2006/relationships/image" Target="../media/image2.png"/><Relationship Id="rId15" Type="http://schemas.openxmlformats.org/officeDocument/2006/relationships/image" Target="../media/image15.png"/><Relationship Id="rId10" Type="http://schemas.microsoft.com/office/2007/relationships/hdphoto" Target="../media/hdphoto1.wdp"/><Relationship Id="rId4" Type="http://schemas.openxmlformats.org/officeDocument/2006/relationships/hyperlink" Target="https://www.youtube.com/channel/UCVNbRixNYppii5mSnYnl0Vg" TargetMode="External"/><Relationship Id="rId9" Type="http://schemas.openxmlformats.org/officeDocument/2006/relationships/image" Target="../media/image4.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jpg"/><Relationship Id="rId7" Type="http://schemas.openxmlformats.org/officeDocument/2006/relationships/image" Target="../media/image21.jpg"/><Relationship Id="rId12"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04B530-FE61-674D-B2A3-B19B96744476}"/>
              </a:ext>
            </a:extLst>
          </p:cNvPr>
          <p:cNvSpPr/>
          <p:nvPr/>
        </p:nvSpPr>
        <p:spPr>
          <a:xfrm>
            <a:off x="-2" y="0"/>
            <a:ext cx="6858001" cy="1682322"/>
          </a:xfrm>
          <a:prstGeom prst="rect">
            <a:avLst/>
          </a:prstGeom>
          <a:solidFill>
            <a:srgbClr val="084189">
              <a:alpha val="7962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10;&#10;Description automatically generated">
            <a:extLst>
              <a:ext uri="{FF2B5EF4-FFF2-40B4-BE49-F238E27FC236}">
                <a16:creationId xmlns:a16="http://schemas.microsoft.com/office/drawing/2014/main" id="{B0A0358D-B2F0-9248-9D2C-48A22880635E}"/>
              </a:ext>
            </a:extLst>
          </p:cNvPr>
          <p:cNvPicPr>
            <a:picLocks noChangeAspect="1"/>
          </p:cNvPicPr>
          <p:nvPr/>
        </p:nvPicPr>
        <p:blipFill rotWithShape="1">
          <a:blip r:embed="rId3"/>
          <a:srcRect l="707" t="638" r="425" b="991"/>
          <a:stretch/>
        </p:blipFill>
        <p:spPr>
          <a:xfrm>
            <a:off x="396856" y="153194"/>
            <a:ext cx="1234047" cy="1264893"/>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sp>
        <p:nvSpPr>
          <p:cNvPr id="26" name="Rectangle 25">
            <a:extLst>
              <a:ext uri="{FF2B5EF4-FFF2-40B4-BE49-F238E27FC236}">
                <a16:creationId xmlns:a16="http://schemas.microsoft.com/office/drawing/2014/main" id="{5B3ECB9C-9514-4E00-85D7-63ABCF44C50D}"/>
              </a:ext>
            </a:extLst>
          </p:cNvPr>
          <p:cNvSpPr/>
          <p:nvPr/>
        </p:nvSpPr>
        <p:spPr>
          <a:xfrm>
            <a:off x="191882" y="6871402"/>
            <a:ext cx="2856390" cy="1955868"/>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endParaRPr lang="en-US" sz="1100" dirty="0">
              <a:solidFill>
                <a:schemeClr val="accent1">
                  <a:lumMod val="50000"/>
                </a:schemeClr>
              </a:solidFill>
              <a:cs typeface="Times New Roman" panose="02020603050405020304" pitchFamily="18" charset="0"/>
            </a:endParaRPr>
          </a:p>
          <a:p>
            <a:endParaRPr lang="en-US" sz="1100" dirty="0">
              <a:solidFill>
                <a:schemeClr val="accent1">
                  <a:lumMod val="50000"/>
                </a:schemeClr>
              </a:solidFill>
              <a:cs typeface="Times New Roman" panose="02020603050405020304" pitchFamily="18" charset="0"/>
            </a:endParaRPr>
          </a:p>
          <a:p>
            <a:r>
              <a:rPr lang="en-US" sz="1100" dirty="0">
                <a:solidFill>
                  <a:schemeClr val="accent1">
                    <a:lumMod val="50000"/>
                  </a:schemeClr>
                </a:solidFill>
                <a:cs typeface="Times New Roman" panose="02020603050405020304" pitchFamily="18" charset="0"/>
              </a:rPr>
              <a:t>Last Tuesday, Year 5 enjoyed a fun-filled day out at the Seven Sisters Country Park.  The children explored the features of the river (which they had previously learnt in Geography), sketched the meandering Cuckmere river, explored the rate at which the river flowed  and learnt about coastal features.  The somewhat unpredictable weather, even played ball on the day.  Fun was had by all!</a:t>
            </a:r>
          </a:p>
        </p:txBody>
      </p:sp>
      <p:sp>
        <p:nvSpPr>
          <p:cNvPr id="14" name="Slide Number Placeholder 10">
            <a:extLst>
              <a:ext uri="{FF2B5EF4-FFF2-40B4-BE49-F238E27FC236}">
                <a16:creationId xmlns:a16="http://schemas.microsoft.com/office/drawing/2014/main" id="{A262D339-7A24-6244-9D84-C3751CF3D956}"/>
              </a:ext>
            </a:extLst>
          </p:cNvPr>
          <p:cNvSpPr txBox="1">
            <a:spLocks/>
          </p:cNvSpPr>
          <p:nvPr/>
        </p:nvSpPr>
        <p:spPr>
          <a:xfrm>
            <a:off x="4305150" y="9423364"/>
            <a:ext cx="2108269" cy="28035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084189"/>
                </a:solidFill>
                <a:latin typeface="Berlin Sans FB" panose="020E0602020502020306" pitchFamily="34" charset="77"/>
              </a:rPr>
              <a:t>Southway Junior School</a:t>
            </a:r>
            <a:endParaRPr lang="en-US" sz="1050" dirty="0">
              <a:solidFill>
                <a:srgbClr val="B69745"/>
              </a:solidFill>
              <a:latin typeface="Berlin Sans FB" panose="020E0602020502020306" pitchFamily="34" charset="77"/>
            </a:endParaRPr>
          </a:p>
        </p:txBody>
      </p:sp>
      <p:sp>
        <p:nvSpPr>
          <p:cNvPr id="9" name="TextBox 8">
            <a:extLst>
              <a:ext uri="{FF2B5EF4-FFF2-40B4-BE49-F238E27FC236}">
                <a16:creationId xmlns:a16="http://schemas.microsoft.com/office/drawing/2014/main" id="{1704B3E7-AF1F-7E4F-8C7A-3EFC117C2E52}"/>
              </a:ext>
            </a:extLst>
          </p:cNvPr>
          <p:cNvSpPr txBox="1"/>
          <p:nvPr/>
        </p:nvSpPr>
        <p:spPr>
          <a:xfrm>
            <a:off x="1781371" y="144329"/>
            <a:ext cx="3164649" cy="461665"/>
          </a:xfrm>
          <a:prstGeom prst="rect">
            <a:avLst/>
          </a:prstGeom>
          <a:noFill/>
        </p:spPr>
        <p:txBody>
          <a:bodyPr wrap="none" rtlCol="0">
            <a:spAutoFit/>
          </a:bodyPr>
          <a:lstStyle/>
          <a:p>
            <a:r>
              <a:rPr lang="en-US" sz="2400" dirty="0">
                <a:solidFill>
                  <a:schemeClr val="bg1"/>
                </a:solidFill>
                <a:effectLst>
                  <a:outerShdw blurRad="38100" dist="38100" dir="2700000" algn="tl">
                    <a:srgbClr val="000000">
                      <a:alpha val="43137"/>
                    </a:srgbClr>
                  </a:outerShdw>
                </a:effectLst>
                <a:latin typeface="Berlin Sans FB" panose="020E0602020502020306" pitchFamily="34" charset="77"/>
              </a:rPr>
              <a:t>Southway Junior School</a:t>
            </a:r>
          </a:p>
        </p:txBody>
      </p:sp>
      <p:sp>
        <p:nvSpPr>
          <p:cNvPr id="10" name="TextBox 9">
            <a:extLst>
              <a:ext uri="{FF2B5EF4-FFF2-40B4-BE49-F238E27FC236}">
                <a16:creationId xmlns:a16="http://schemas.microsoft.com/office/drawing/2014/main" id="{9BE05966-86D4-1D45-96FD-303B43F82F22}"/>
              </a:ext>
            </a:extLst>
          </p:cNvPr>
          <p:cNvSpPr txBox="1"/>
          <p:nvPr/>
        </p:nvSpPr>
        <p:spPr>
          <a:xfrm>
            <a:off x="1780813" y="458207"/>
            <a:ext cx="3371436" cy="1107996"/>
          </a:xfrm>
          <a:prstGeom prst="rect">
            <a:avLst/>
          </a:prstGeom>
          <a:noFill/>
        </p:spPr>
        <p:txBody>
          <a:bodyPr wrap="none" rtlCol="0">
            <a:spAutoFit/>
          </a:bodyPr>
          <a:lstStyle/>
          <a:p>
            <a:r>
              <a:rPr lang="en-US" sz="4800" dirty="0">
                <a:solidFill>
                  <a:schemeClr val="bg1"/>
                </a:solidFill>
                <a:effectLst>
                  <a:outerShdw blurRad="38100" dist="38100" dir="2700000" algn="tl">
                    <a:srgbClr val="000000">
                      <a:alpha val="43137"/>
                    </a:srgbClr>
                  </a:outerShdw>
                </a:effectLst>
                <a:latin typeface="Berlin Sans FB" panose="020E0602020502020306" pitchFamily="34" charset="77"/>
              </a:rPr>
              <a:t>Newsletter</a:t>
            </a:r>
            <a:br>
              <a:rPr lang="en-US" sz="3600" dirty="0">
                <a:solidFill>
                  <a:schemeClr val="bg1"/>
                </a:solidFill>
                <a:latin typeface="Berlin Sans FB" panose="020E0602020502020306" pitchFamily="34" charset="77"/>
              </a:rPr>
            </a:br>
            <a:r>
              <a:rPr lang="en-US" dirty="0">
                <a:ln w="3175">
                  <a:noFill/>
                </a:ln>
                <a:solidFill>
                  <a:schemeClr val="bg1"/>
                </a:solidFill>
                <a:effectLst>
                  <a:outerShdw blurRad="38100" dist="38100" dir="2700000" algn="tl">
                    <a:srgbClr val="000000">
                      <a:alpha val="43137"/>
                    </a:srgbClr>
                  </a:outerShdw>
                </a:effectLst>
                <a:latin typeface="Berlin Sans FB" panose="020E0602020502020306" pitchFamily="34" charset="77"/>
              </a:rPr>
              <a:t>Learning and Achieving Together</a:t>
            </a:r>
            <a:endParaRPr lang="en-US" sz="3600" dirty="0">
              <a:ln w="3175">
                <a:noFill/>
              </a:ln>
              <a:solidFill>
                <a:schemeClr val="bg1"/>
              </a:solidFill>
              <a:effectLst>
                <a:outerShdw blurRad="38100" dist="38100" dir="2700000" algn="tl">
                  <a:srgbClr val="000000">
                    <a:alpha val="43137"/>
                  </a:srgbClr>
                </a:outerShdw>
              </a:effectLst>
              <a:latin typeface="Berlin Sans FB" panose="020E0602020502020306" pitchFamily="34" charset="77"/>
            </a:endParaRPr>
          </a:p>
        </p:txBody>
      </p:sp>
      <p:sp>
        <p:nvSpPr>
          <p:cNvPr id="11" name="TextBox 10">
            <a:extLst>
              <a:ext uri="{FF2B5EF4-FFF2-40B4-BE49-F238E27FC236}">
                <a16:creationId xmlns:a16="http://schemas.microsoft.com/office/drawing/2014/main" id="{7129CBF2-5DF6-8F47-BF24-F53866E04302}"/>
              </a:ext>
            </a:extLst>
          </p:cNvPr>
          <p:cNvSpPr txBox="1"/>
          <p:nvPr/>
        </p:nvSpPr>
        <p:spPr>
          <a:xfrm>
            <a:off x="5729164" y="83833"/>
            <a:ext cx="822661" cy="276999"/>
          </a:xfrm>
          <a:prstGeom prst="rect">
            <a:avLst/>
          </a:prstGeom>
          <a:noFill/>
        </p:spPr>
        <p:txBody>
          <a:bodyPr wrap="none" rtlCol="0">
            <a:spAutoFit/>
          </a:bodyPr>
          <a:lstStyle/>
          <a:p>
            <a:r>
              <a:rPr lang="en-US" sz="1200" dirty="0">
                <a:solidFill>
                  <a:schemeClr val="bg1"/>
                </a:solidFill>
                <a:latin typeface="Berlin Sans FB" panose="020E0602020502020306" pitchFamily="34" charset="77"/>
              </a:rPr>
              <a:t>June 2024</a:t>
            </a:r>
          </a:p>
        </p:txBody>
      </p:sp>
      <p:pic>
        <p:nvPicPr>
          <p:cNvPr id="13" name="Picture 12" descr="Logo&#10;&#10;Description automatically generated">
            <a:extLst>
              <a:ext uri="{FF2B5EF4-FFF2-40B4-BE49-F238E27FC236}">
                <a16:creationId xmlns:a16="http://schemas.microsoft.com/office/drawing/2014/main" id="{98CA396F-ED69-3D44-BEA3-7335D7B19018}"/>
              </a:ext>
            </a:extLst>
          </p:cNvPr>
          <p:cNvPicPr>
            <a:picLocks noChangeAspect="1"/>
          </p:cNvPicPr>
          <p:nvPr/>
        </p:nvPicPr>
        <p:blipFill>
          <a:blip r:embed="rId3"/>
          <a:stretch>
            <a:fillRect/>
          </a:stretch>
        </p:blipFill>
        <p:spPr>
          <a:xfrm>
            <a:off x="201346" y="9031050"/>
            <a:ext cx="649814" cy="669414"/>
          </a:xfrm>
          <a:prstGeom prst="rect">
            <a:avLst/>
          </a:prstGeom>
        </p:spPr>
      </p:pic>
      <p:cxnSp>
        <p:nvCxnSpPr>
          <p:cNvPr id="15" name="Straight Connector 14">
            <a:extLst>
              <a:ext uri="{FF2B5EF4-FFF2-40B4-BE49-F238E27FC236}">
                <a16:creationId xmlns:a16="http://schemas.microsoft.com/office/drawing/2014/main" id="{D31F0BAA-17CC-974D-A4B1-85E4E97CE895}"/>
              </a:ext>
            </a:extLst>
          </p:cNvPr>
          <p:cNvCxnSpPr>
            <a:cxnSpLocks/>
          </p:cNvCxnSpPr>
          <p:nvPr/>
        </p:nvCxnSpPr>
        <p:spPr>
          <a:xfrm>
            <a:off x="250028" y="8914404"/>
            <a:ext cx="6357944" cy="0"/>
          </a:xfrm>
          <a:prstGeom prst="line">
            <a:avLst/>
          </a:prstGeom>
          <a:ln w="9525">
            <a:solidFill>
              <a:srgbClr val="08418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9A43F35-F55C-7E42-BE0E-DD65B77A17D5}"/>
              </a:ext>
            </a:extLst>
          </p:cNvPr>
          <p:cNvSpPr txBox="1"/>
          <p:nvPr/>
        </p:nvSpPr>
        <p:spPr>
          <a:xfrm>
            <a:off x="989885" y="9020705"/>
            <a:ext cx="2020105" cy="684803"/>
          </a:xfrm>
          <a:prstGeom prst="rect">
            <a:avLst/>
          </a:prstGeom>
          <a:noFill/>
        </p:spPr>
        <p:txBody>
          <a:bodyPr wrap="none" rtlCol="0">
            <a:spAutoFit/>
          </a:bodyPr>
          <a:lstStyle/>
          <a:p>
            <a:r>
              <a:rPr lang="en-US" sz="1050" dirty="0">
                <a:solidFill>
                  <a:srgbClr val="084189"/>
                </a:solidFill>
                <a:latin typeface="Berlin Sans FB" panose="020E0602020502020306" pitchFamily="34" charset="77"/>
              </a:rPr>
              <a:t>Tel: 01444 233824</a:t>
            </a:r>
            <a:br>
              <a:rPr lang="en-US" sz="1050" dirty="0">
                <a:solidFill>
                  <a:srgbClr val="084189"/>
                </a:solidFill>
                <a:latin typeface="Berlin Sans FB" panose="020E0602020502020306" pitchFamily="34" charset="77"/>
              </a:rPr>
            </a:br>
            <a:endParaRPr lang="en-US" sz="300" dirty="0">
              <a:solidFill>
                <a:srgbClr val="084189"/>
              </a:solidFill>
              <a:latin typeface="Berlin Sans FB" panose="020E0602020502020306" pitchFamily="34" charset="77"/>
            </a:endParaRPr>
          </a:p>
          <a:p>
            <a:r>
              <a:rPr lang="en-US" sz="1050" dirty="0">
                <a:solidFill>
                  <a:srgbClr val="084189"/>
                </a:solidFill>
                <a:latin typeface="Berlin Sans FB" panose="020E0602020502020306" pitchFamily="34" charset="77"/>
              </a:rPr>
              <a:t>www.southwayjunior.co.uk</a:t>
            </a:r>
            <a:br>
              <a:rPr lang="en-US" sz="1050" dirty="0">
                <a:solidFill>
                  <a:srgbClr val="084189"/>
                </a:solidFill>
                <a:latin typeface="Berlin Sans FB" panose="020E0602020502020306" pitchFamily="34" charset="77"/>
              </a:rPr>
            </a:br>
            <a:endParaRPr lang="en-US" sz="400" dirty="0">
              <a:solidFill>
                <a:srgbClr val="084189"/>
              </a:solidFill>
              <a:latin typeface="Berlin Sans FB" panose="020E0602020502020306" pitchFamily="34" charset="77"/>
            </a:endParaRPr>
          </a:p>
          <a:p>
            <a:r>
              <a:rPr lang="en-US" sz="1050" dirty="0">
                <a:solidFill>
                  <a:srgbClr val="084189"/>
                </a:solidFill>
                <a:latin typeface="Berlin Sans FB" panose="020E0602020502020306" pitchFamily="34" charset="77"/>
              </a:rPr>
              <a:t>parentline@southwayjunior.co.uk</a:t>
            </a:r>
          </a:p>
        </p:txBody>
      </p:sp>
      <p:cxnSp>
        <p:nvCxnSpPr>
          <p:cNvPr id="18" name="Straight Connector 17">
            <a:extLst>
              <a:ext uri="{FF2B5EF4-FFF2-40B4-BE49-F238E27FC236}">
                <a16:creationId xmlns:a16="http://schemas.microsoft.com/office/drawing/2014/main" id="{2EC52ACB-9972-3242-B428-95FD901D4A01}"/>
              </a:ext>
            </a:extLst>
          </p:cNvPr>
          <p:cNvCxnSpPr>
            <a:cxnSpLocks/>
          </p:cNvCxnSpPr>
          <p:nvPr/>
        </p:nvCxnSpPr>
        <p:spPr>
          <a:xfrm>
            <a:off x="201346" y="6802919"/>
            <a:ext cx="6378502" cy="0"/>
          </a:xfrm>
          <a:prstGeom prst="line">
            <a:avLst/>
          </a:prstGeom>
          <a:ln w="9525">
            <a:solidFill>
              <a:srgbClr val="084189"/>
            </a:solidFill>
          </a:ln>
        </p:spPr>
        <p:style>
          <a:lnRef idx="1">
            <a:schemeClr val="accent1"/>
          </a:lnRef>
          <a:fillRef idx="0">
            <a:schemeClr val="accent1"/>
          </a:fillRef>
          <a:effectRef idx="0">
            <a:schemeClr val="accent1"/>
          </a:effectRef>
          <a:fontRef idx="minor">
            <a:schemeClr val="tx1"/>
          </a:fontRef>
        </p:style>
      </p:cxnSp>
      <p:pic>
        <p:nvPicPr>
          <p:cNvPr id="36" name="Picture 35" descr="Logo, icon&#10;&#10;Description automatically generated">
            <a:hlinkClick r:id="rId4"/>
            <a:extLst>
              <a:ext uri="{FF2B5EF4-FFF2-40B4-BE49-F238E27FC236}">
                <a16:creationId xmlns:a16="http://schemas.microsoft.com/office/drawing/2014/main" id="{BF37D7B5-229C-0A4A-8C08-0767CA18CA9D}"/>
              </a:ext>
            </a:extLst>
          </p:cNvPr>
          <p:cNvPicPr>
            <a:picLocks noChangeAspect="1"/>
          </p:cNvPicPr>
          <p:nvPr/>
        </p:nvPicPr>
        <p:blipFill>
          <a:blip r:embed="rId5">
            <a:duotone>
              <a:schemeClr val="accent4">
                <a:shade val="45000"/>
                <a:satMod val="135000"/>
              </a:schemeClr>
              <a:prstClr val="white"/>
            </a:duotone>
          </a:blip>
          <a:stretch>
            <a:fillRect/>
          </a:stretch>
        </p:blipFill>
        <p:spPr>
          <a:xfrm>
            <a:off x="5944410" y="9034302"/>
            <a:ext cx="416403" cy="416051"/>
          </a:xfrm>
          <a:prstGeom prst="rect">
            <a:avLst/>
          </a:prstGeom>
        </p:spPr>
      </p:pic>
      <p:pic>
        <p:nvPicPr>
          <p:cNvPr id="22" name="Picture 21" descr="Shape&#10;&#10;Description automatically generated with low confidence">
            <a:hlinkClick r:id="rId6"/>
            <a:extLst>
              <a:ext uri="{FF2B5EF4-FFF2-40B4-BE49-F238E27FC236}">
                <a16:creationId xmlns:a16="http://schemas.microsoft.com/office/drawing/2014/main" id="{0F4D29B8-F127-1E4E-99A3-3BB2575BB666}"/>
              </a:ext>
            </a:extLst>
          </p:cNvPr>
          <p:cNvPicPr>
            <a:picLocks noChangeAspect="1"/>
          </p:cNvPicPr>
          <p:nvPr/>
        </p:nvPicPr>
        <p:blipFill>
          <a:blip r:embed="rId7">
            <a:duotone>
              <a:schemeClr val="accent4">
                <a:shade val="45000"/>
                <a:satMod val="135000"/>
              </a:schemeClr>
              <a:prstClr val="white"/>
            </a:duotone>
          </a:blip>
          <a:stretch>
            <a:fillRect/>
          </a:stretch>
        </p:blipFill>
        <p:spPr>
          <a:xfrm>
            <a:off x="4967367" y="9031050"/>
            <a:ext cx="452784" cy="452784"/>
          </a:xfrm>
          <a:prstGeom prst="rect">
            <a:avLst/>
          </a:prstGeom>
        </p:spPr>
      </p:pic>
      <p:pic>
        <p:nvPicPr>
          <p:cNvPr id="29" name="Picture 28" descr="A picture containing electronics, vector graphics&#10;&#10;Description automatically generated">
            <a:hlinkClick r:id="rId8"/>
            <a:extLst>
              <a:ext uri="{FF2B5EF4-FFF2-40B4-BE49-F238E27FC236}">
                <a16:creationId xmlns:a16="http://schemas.microsoft.com/office/drawing/2014/main" id="{A2B4442D-D001-6E42-9FF1-7E8573144618}"/>
              </a:ext>
            </a:extLst>
          </p:cNvPr>
          <p:cNvPicPr>
            <a:picLocks noChangeAspect="1"/>
          </p:cNvPicPr>
          <p:nvPr/>
        </p:nvPicPr>
        <p: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5452068" y="9034306"/>
            <a:ext cx="416047" cy="416047"/>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65612" y="9020705"/>
            <a:ext cx="1118600" cy="703591"/>
          </a:xfrm>
          <a:prstGeom prst="rect">
            <a:avLst/>
          </a:prstGeom>
          <a:ln>
            <a:solidFill>
              <a:srgbClr val="CC9900"/>
            </a:solidFill>
          </a:ln>
          <a:effectLst>
            <a:outerShdw blurRad="292100" dist="139700" dir="2700000" algn="tl" rotWithShape="0">
              <a:srgbClr val="333333">
                <a:alpha val="65000"/>
              </a:srgbClr>
            </a:outerShdw>
          </a:effectLst>
        </p:spPr>
      </p:pic>
      <p:sp>
        <p:nvSpPr>
          <p:cNvPr id="31" name="Rectangle 30">
            <a:extLst>
              <a:ext uri="{FF2B5EF4-FFF2-40B4-BE49-F238E27FC236}">
                <a16:creationId xmlns:a16="http://schemas.microsoft.com/office/drawing/2014/main" id="{5B0AD387-0D65-4A07-9878-7A8CCC9A50A0}"/>
              </a:ext>
            </a:extLst>
          </p:cNvPr>
          <p:cNvSpPr/>
          <p:nvPr/>
        </p:nvSpPr>
        <p:spPr>
          <a:xfrm>
            <a:off x="4872251" y="6866277"/>
            <a:ext cx="1680388" cy="945528"/>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endParaRPr lang="en-US" sz="1200" b="1" dirty="0">
              <a:solidFill>
                <a:srgbClr val="00B050"/>
              </a:solidFill>
              <a:cs typeface="Times New Roman" panose="02020603050405020304" pitchFamily="18" charset="0"/>
            </a:endParaRPr>
          </a:p>
          <a:p>
            <a:pPr algn="ctr"/>
            <a:r>
              <a:rPr lang="en-US" sz="1200" b="1" dirty="0">
                <a:solidFill>
                  <a:srgbClr val="00B050"/>
                </a:solidFill>
                <a:cs typeface="Times New Roman" panose="02020603050405020304" pitchFamily="18" charset="0"/>
              </a:rPr>
              <a:t>Hill             2894</a:t>
            </a:r>
          </a:p>
          <a:p>
            <a:pPr algn="ctr"/>
            <a:r>
              <a:rPr lang="en-US" sz="1200" b="1" dirty="0">
                <a:solidFill>
                  <a:srgbClr val="FFC000"/>
                </a:solidFill>
                <a:cs typeface="Times New Roman" panose="02020603050405020304" pitchFamily="18" charset="0"/>
              </a:rPr>
              <a:t>Dyke          2594</a:t>
            </a:r>
          </a:p>
          <a:p>
            <a:pPr algn="ctr"/>
            <a:r>
              <a:rPr lang="en-US" sz="1200" b="1" dirty="0">
                <a:solidFill>
                  <a:srgbClr val="FF0000"/>
                </a:solidFill>
                <a:cs typeface="Times New Roman" panose="02020603050405020304" pitchFamily="18" charset="0"/>
              </a:rPr>
              <a:t>Beacon      2576</a:t>
            </a:r>
          </a:p>
          <a:p>
            <a:pPr algn="ctr"/>
            <a:r>
              <a:rPr lang="en-US" sz="1200" b="1" dirty="0">
                <a:solidFill>
                  <a:srgbClr val="0070C0"/>
                </a:solidFill>
                <a:cs typeface="Times New Roman" panose="02020603050405020304" pitchFamily="18" charset="0"/>
              </a:rPr>
              <a:t>Cliff            2431</a:t>
            </a:r>
          </a:p>
        </p:txBody>
      </p:sp>
      <p:sp>
        <p:nvSpPr>
          <p:cNvPr id="32" name="Rectangle 31">
            <a:extLst>
              <a:ext uri="{FF2B5EF4-FFF2-40B4-BE49-F238E27FC236}">
                <a16:creationId xmlns:a16="http://schemas.microsoft.com/office/drawing/2014/main" id="{A6D87789-787E-4962-82D9-B5D2B2B1826C}"/>
              </a:ext>
            </a:extLst>
          </p:cNvPr>
          <p:cNvSpPr/>
          <p:nvPr/>
        </p:nvSpPr>
        <p:spPr>
          <a:xfrm>
            <a:off x="4876481" y="7838076"/>
            <a:ext cx="1700992" cy="96378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endParaRPr lang="en-US" sz="900" dirty="0">
              <a:solidFill>
                <a:schemeClr val="accent1">
                  <a:lumMod val="50000"/>
                </a:schemeClr>
              </a:solidFill>
              <a:cs typeface="Times New Roman" panose="02020603050405020304" pitchFamily="18" charset="0"/>
            </a:endParaRPr>
          </a:p>
          <a:p>
            <a:r>
              <a:rPr lang="en-US" sz="900" dirty="0">
                <a:solidFill>
                  <a:schemeClr val="accent1">
                    <a:lumMod val="50000"/>
                  </a:schemeClr>
                </a:solidFill>
                <a:cs typeface="Times New Roman" panose="02020603050405020304" pitchFamily="18" charset="0"/>
              </a:rPr>
              <a:t>Whole school attendance </a:t>
            </a:r>
            <a:r>
              <a:rPr lang="en-US" sz="900" b="1" dirty="0">
                <a:solidFill>
                  <a:schemeClr val="accent1">
                    <a:lumMod val="50000"/>
                  </a:schemeClr>
                </a:solidFill>
                <a:cs typeface="Times New Roman" panose="02020603050405020304" pitchFamily="18" charset="0"/>
              </a:rPr>
              <a:t>95.6%</a:t>
            </a:r>
          </a:p>
          <a:p>
            <a:r>
              <a:rPr lang="en-US" sz="900" dirty="0">
                <a:solidFill>
                  <a:schemeClr val="accent1">
                    <a:lumMod val="50000"/>
                  </a:schemeClr>
                </a:solidFill>
                <a:cs typeface="Times New Roman" panose="02020603050405020304" pitchFamily="18" charset="0"/>
              </a:rPr>
              <a:t>(3rd June – 14th June)</a:t>
            </a:r>
          </a:p>
          <a:p>
            <a:r>
              <a:rPr lang="en-US" sz="900" dirty="0">
                <a:solidFill>
                  <a:schemeClr val="accent1">
                    <a:lumMod val="50000"/>
                  </a:schemeClr>
                </a:solidFill>
                <a:cs typeface="Times New Roman" panose="02020603050405020304" pitchFamily="18" charset="0"/>
              </a:rPr>
              <a:t>Highest class attendance is:</a:t>
            </a:r>
          </a:p>
          <a:p>
            <a:r>
              <a:rPr lang="en-US" sz="900" b="1" dirty="0">
                <a:solidFill>
                  <a:schemeClr val="accent1">
                    <a:lumMod val="50000"/>
                  </a:schemeClr>
                </a:solidFill>
                <a:cs typeface="Times New Roman" panose="02020603050405020304" pitchFamily="18" charset="0"/>
              </a:rPr>
              <a:t>          </a:t>
            </a:r>
            <a:r>
              <a:rPr lang="en-US" sz="1200" b="1" dirty="0">
                <a:solidFill>
                  <a:schemeClr val="accent1">
                    <a:lumMod val="50000"/>
                  </a:schemeClr>
                </a:solidFill>
                <a:cs typeface="Times New Roman" panose="02020603050405020304" pitchFamily="18" charset="0"/>
              </a:rPr>
              <a:t>Picasso (98.25%)</a:t>
            </a:r>
          </a:p>
        </p:txBody>
      </p:sp>
      <p:sp>
        <p:nvSpPr>
          <p:cNvPr id="33" name="TextBox 32">
            <a:extLst>
              <a:ext uri="{FF2B5EF4-FFF2-40B4-BE49-F238E27FC236}">
                <a16:creationId xmlns:a16="http://schemas.microsoft.com/office/drawing/2014/main" id="{8B48DB08-0751-40F2-B9CB-2BBBEF85B964}"/>
              </a:ext>
            </a:extLst>
          </p:cNvPr>
          <p:cNvSpPr txBox="1"/>
          <p:nvPr/>
        </p:nvSpPr>
        <p:spPr>
          <a:xfrm>
            <a:off x="5131391" y="7822676"/>
            <a:ext cx="1338271" cy="307777"/>
          </a:xfrm>
          <a:prstGeom prst="rect">
            <a:avLst/>
          </a:prstGeom>
          <a:noFill/>
        </p:spPr>
        <p:txBody>
          <a:bodyPr wrap="square" rtlCol="0">
            <a:spAutoFit/>
          </a:bodyPr>
          <a:lstStyle/>
          <a:p>
            <a:r>
              <a:rPr lang="en-US" sz="1400" dirty="0">
                <a:solidFill>
                  <a:schemeClr val="accent4">
                    <a:lumMod val="75000"/>
                  </a:schemeClr>
                </a:solidFill>
                <a:latin typeface="Berlin Sans FB" panose="020E0602020502020306" pitchFamily="34" charset="77"/>
              </a:rPr>
              <a:t>Attendance</a:t>
            </a:r>
          </a:p>
        </p:txBody>
      </p:sp>
      <p:sp>
        <p:nvSpPr>
          <p:cNvPr id="34" name="TextBox 33">
            <a:extLst>
              <a:ext uri="{FF2B5EF4-FFF2-40B4-BE49-F238E27FC236}">
                <a16:creationId xmlns:a16="http://schemas.microsoft.com/office/drawing/2014/main" id="{84338792-481F-42EA-84F0-DB8BDEB78252}"/>
              </a:ext>
            </a:extLst>
          </p:cNvPr>
          <p:cNvSpPr txBox="1"/>
          <p:nvPr/>
        </p:nvSpPr>
        <p:spPr>
          <a:xfrm>
            <a:off x="5155583" y="6823493"/>
            <a:ext cx="1260706" cy="307777"/>
          </a:xfrm>
          <a:prstGeom prst="rect">
            <a:avLst/>
          </a:prstGeom>
          <a:noFill/>
        </p:spPr>
        <p:txBody>
          <a:bodyPr wrap="square" rtlCol="0">
            <a:spAutoFit/>
          </a:bodyPr>
          <a:lstStyle/>
          <a:p>
            <a:r>
              <a:rPr lang="en-US" sz="1400" dirty="0">
                <a:solidFill>
                  <a:schemeClr val="accent4">
                    <a:lumMod val="75000"/>
                  </a:schemeClr>
                </a:solidFill>
                <a:latin typeface="Berlin Sans FB" panose="020E0602020502020306" pitchFamily="34" charset="77"/>
              </a:rPr>
              <a:t>House Points</a:t>
            </a:r>
          </a:p>
        </p:txBody>
      </p:sp>
      <p:sp>
        <p:nvSpPr>
          <p:cNvPr id="4" name="Star: 5 Points 3">
            <a:extLst>
              <a:ext uri="{FF2B5EF4-FFF2-40B4-BE49-F238E27FC236}">
                <a16:creationId xmlns:a16="http://schemas.microsoft.com/office/drawing/2014/main" id="{44B72AF8-0580-48A7-A300-10AAC7A57578}"/>
              </a:ext>
            </a:extLst>
          </p:cNvPr>
          <p:cNvSpPr/>
          <p:nvPr/>
        </p:nvSpPr>
        <p:spPr>
          <a:xfrm>
            <a:off x="5008877" y="8555178"/>
            <a:ext cx="184882" cy="17142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0E7CD9D-6108-4BB4-80A7-786CBC54F1AD}"/>
              </a:ext>
            </a:extLst>
          </p:cNvPr>
          <p:cNvPicPr>
            <a:picLocks noChangeAspect="1"/>
          </p:cNvPicPr>
          <p:nvPr/>
        </p:nvPicPr>
        <p:blipFill>
          <a:blip r:embed="rId12"/>
          <a:stretch>
            <a:fillRect/>
          </a:stretch>
        </p:blipFill>
        <p:spPr>
          <a:xfrm>
            <a:off x="6320971" y="8532597"/>
            <a:ext cx="231668" cy="219475"/>
          </a:xfrm>
          <a:prstGeom prst="rect">
            <a:avLst/>
          </a:prstGeom>
        </p:spPr>
      </p:pic>
      <p:sp>
        <p:nvSpPr>
          <p:cNvPr id="2" name="TextBox 1">
            <a:extLst>
              <a:ext uri="{FF2B5EF4-FFF2-40B4-BE49-F238E27FC236}">
                <a16:creationId xmlns:a16="http://schemas.microsoft.com/office/drawing/2014/main" id="{5C5D6513-D90A-40CD-A7C2-24B37B410F42}"/>
              </a:ext>
            </a:extLst>
          </p:cNvPr>
          <p:cNvSpPr txBox="1"/>
          <p:nvPr/>
        </p:nvSpPr>
        <p:spPr>
          <a:xfrm>
            <a:off x="3009990" y="7989296"/>
            <a:ext cx="871675" cy="737303"/>
          </a:xfrm>
          <a:prstGeom prst="rect">
            <a:avLst/>
          </a:prstGeom>
          <a:noFill/>
        </p:spPr>
        <p:txBody>
          <a:bodyPr wrap="square" rtlCol="0">
            <a:spAutoFit/>
          </a:bodyPr>
          <a:lstStyle/>
          <a:p>
            <a:endParaRPr lang="en-GB" dirty="0"/>
          </a:p>
        </p:txBody>
      </p:sp>
      <p:sp>
        <p:nvSpPr>
          <p:cNvPr id="28" name="Rectangle 27">
            <a:extLst>
              <a:ext uri="{FF2B5EF4-FFF2-40B4-BE49-F238E27FC236}">
                <a16:creationId xmlns:a16="http://schemas.microsoft.com/office/drawing/2014/main" id="{9036E992-5634-407D-BE6D-621493622E88}"/>
              </a:ext>
            </a:extLst>
          </p:cNvPr>
          <p:cNvSpPr/>
          <p:nvPr/>
        </p:nvSpPr>
        <p:spPr>
          <a:xfrm>
            <a:off x="191882" y="1799026"/>
            <a:ext cx="3800794" cy="4935411"/>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endParaRPr lang="en-US" sz="1400" dirty="0">
              <a:solidFill>
                <a:srgbClr val="002060"/>
              </a:solidFill>
            </a:endParaRPr>
          </a:p>
          <a:p>
            <a:r>
              <a:rPr lang="en-US" sz="1300" dirty="0">
                <a:solidFill>
                  <a:srgbClr val="002060"/>
                </a:solidFill>
              </a:rPr>
              <a:t>Dear Families,</a:t>
            </a:r>
            <a:endParaRPr lang="en-GB" sz="1300" dirty="0">
              <a:solidFill>
                <a:srgbClr val="002060"/>
              </a:solidFill>
            </a:endParaRPr>
          </a:p>
          <a:p>
            <a:r>
              <a:rPr lang="en-GB" sz="1300" dirty="0">
                <a:solidFill>
                  <a:srgbClr val="002060"/>
                </a:solidFill>
              </a:rPr>
              <a:t>Last week, a very exciting and immersive Science Week took place at Southway based on the concept of ‘time’. Children were tasked with thinking scientifically to make a paper aeroplane fly for the longest time whilst also completing science quizzes throughout the week. Year 3 were able to crack the code following some STEM based clues and also enjoyed a visit from Leap Environmental all about volcanoes. We also welcomed some Year 10 students and teachers from The Burgess Hill Academy to showcase some interactive Biology, Chemistry and Physics experiments, which all our children thoroughly enjoyed joining in with! Finally, a selected number of Year 5s headed to The Burgess Hill Academy to complete a ‘Rock to Metal Magic’ Science Immersion afternoon, which was thoroughly enjoyed by all. Thank you to Miss. Ayres for coordinating this fantastic week.</a:t>
            </a:r>
          </a:p>
          <a:p>
            <a:r>
              <a:rPr lang="en-US" sz="1300" dirty="0">
                <a:solidFill>
                  <a:srgbClr val="002060"/>
                </a:solidFill>
              </a:rPr>
              <a:t>We have also been celebrating reading in assemblies and our Year 4 children have been completing their times tables assessments after a fun filled residential to Lodge Hill!                                               </a:t>
            </a:r>
            <a:r>
              <a:rPr lang="en-US" sz="1300" dirty="0">
                <a:solidFill>
                  <a:srgbClr val="002060"/>
                </a:solidFill>
                <a:latin typeface="Ink Free" panose="03080402000500000000" pitchFamily="66" charset="0"/>
              </a:rPr>
              <a:t>Mrs Smith</a:t>
            </a:r>
            <a:endParaRPr lang="en-GB" sz="1300" dirty="0">
              <a:solidFill>
                <a:srgbClr val="002060"/>
              </a:solidFill>
              <a:latin typeface="Ink Free" panose="03080402000500000000" pitchFamily="66" charset="0"/>
            </a:endParaRPr>
          </a:p>
          <a:p>
            <a:r>
              <a:rPr lang="en-GB" sz="1400" dirty="0"/>
              <a:t> </a:t>
            </a:r>
          </a:p>
        </p:txBody>
      </p:sp>
      <p:pic>
        <p:nvPicPr>
          <p:cNvPr id="3" name="Picture 2">
            <a:extLst>
              <a:ext uri="{FF2B5EF4-FFF2-40B4-BE49-F238E27FC236}">
                <a16:creationId xmlns:a16="http://schemas.microsoft.com/office/drawing/2014/main" id="{3613CF30-5510-4C29-9D18-95A7241C0CC4}"/>
              </a:ext>
            </a:extLst>
          </p:cNvPr>
          <p:cNvPicPr>
            <a:picLocks noChangeAspect="1"/>
          </p:cNvPicPr>
          <p:nvPr/>
        </p:nvPicPr>
        <p:blipFill>
          <a:blip r:embed="rId13"/>
          <a:stretch>
            <a:fillRect/>
          </a:stretch>
        </p:blipFill>
        <p:spPr>
          <a:xfrm>
            <a:off x="4129025" y="1813089"/>
            <a:ext cx="2377064" cy="3049685"/>
          </a:xfrm>
          <a:prstGeom prst="rect">
            <a:avLst/>
          </a:prstGeom>
        </p:spPr>
      </p:pic>
      <p:pic>
        <p:nvPicPr>
          <p:cNvPr id="5" name="Picture 4">
            <a:extLst>
              <a:ext uri="{FF2B5EF4-FFF2-40B4-BE49-F238E27FC236}">
                <a16:creationId xmlns:a16="http://schemas.microsoft.com/office/drawing/2014/main" id="{C9C61AAC-775C-48C6-A1F1-ECC9FFB7CA44}"/>
              </a:ext>
            </a:extLst>
          </p:cNvPr>
          <p:cNvPicPr>
            <a:picLocks noChangeAspect="1"/>
          </p:cNvPicPr>
          <p:nvPr/>
        </p:nvPicPr>
        <p:blipFill>
          <a:blip r:embed="rId14"/>
          <a:stretch>
            <a:fillRect/>
          </a:stretch>
        </p:blipFill>
        <p:spPr>
          <a:xfrm>
            <a:off x="4121620" y="4618702"/>
            <a:ext cx="2384470" cy="2088107"/>
          </a:xfrm>
          <a:prstGeom prst="rect">
            <a:avLst/>
          </a:prstGeom>
        </p:spPr>
      </p:pic>
      <p:pic>
        <p:nvPicPr>
          <p:cNvPr id="12" name="Picture 11">
            <a:extLst>
              <a:ext uri="{FF2B5EF4-FFF2-40B4-BE49-F238E27FC236}">
                <a16:creationId xmlns:a16="http://schemas.microsoft.com/office/drawing/2014/main" id="{E61EC440-3C05-4579-8143-0F081EEDB82F}"/>
              </a:ext>
            </a:extLst>
          </p:cNvPr>
          <p:cNvPicPr>
            <a:picLocks noChangeAspect="1"/>
          </p:cNvPicPr>
          <p:nvPr/>
        </p:nvPicPr>
        <p:blipFill>
          <a:blip r:embed="rId15"/>
          <a:stretch>
            <a:fillRect/>
          </a:stretch>
        </p:blipFill>
        <p:spPr>
          <a:xfrm>
            <a:off x="396856" y="6824946"/>
            <a:ext cx="3139712" cy="493819"/>
          </a:xfrm>
          <a:prstGeom prst="rect">
            <a:avLst/>
          </a:prstGeom>
        </p:spPr>
      </p:pic>
      <p:pic>
        <p:nvPicPr>
          <p:cNvPr id="17" name="Picture 16">
            <a:extLst>
              <a:ext uri="{FF2B5EF4-FFF2-40B4-BE49-F238E27FC236}">
                <a16:creationId xmlns:a16="http://schemas.microsoft.com/office/drawing/2014/main" id="{B6D83B06-1EAF-4314-8F1C-925A8B954D7E}"/>
              </a:ext>
            </a:extLst>
          </p:cNvPr>
          <p:cNvPicPr>
            <a:picLocks noChangeAspect="1"/>
          </p:cNvPicPr>
          <p:nvPr/>
        </p:nvPicPr>
        <p:blipFill>
          <a:blip r:embed="rId16"/>
          <a:stretch>
            <a:fillRect/>
          </a:stretch>
        </p:blipFill>
        <p:spPr>
          <a:xfrm>
            <a:off x="3119656" y="6905776"/>
            <a:ext cx="1685441" cy="1921494"/>
          </a:xfrm>
          <a:prstGeom prst="rect">
            <a:avLst/>
          </a:prstGeom>
        </p:spPr>
      </p:pic>
      <p:pic>
        <p:nvPicPr>
          <p:cNvPr id="19" name="Picture 18">
            <a:extLst>
              <a:ext uri="{FF2B5EF4-FFF2-40B4-BE49-F238E27FC236}">
                <a16:creationId xmlns:a16="http://schemas.microsoft.com/office/drawing/2014/main" id="{8C5A1122-251A-4AF0-87A6-60D85B4FA3AD}"/>
              </a:ext>
            </a:extLst>
          </p:cNvPr>
          <p:cNvPicPr>
            <a:picLocks noChangeAspect="1"/>
          </p:cNvPicPr>
          <p:nvPr/>
        </p:nvPicPr>
        <p:blipFill>
          <a:blip r:embed="rId17"/>
          <a:stretch>
            <a:fillRect/>
          </a:stretch>
        </p:blipFill>
        <p:spPr>
          <a:xfrm>
            <a:off x="5531579" y="353996"/>
            <a:ext cx="1145328" cy="1233045"/>
          </a:xfrm>
          <a:prstGeom prst="rect">
            <a:avLst/>
          </a:prstGeom>
          <a:ln w="12700">
            <a:solidFill>
              <a:srgbClr val="FFFF00"/>
            </a:solidFill>
          </a:ln>
        </p:spPr>
      </p:pic>
    </p:spTree>
    <p:extLst>
      <p:ext uri="{BB962C8B-B14F-4D97-AF65-F5344CB8AC3E}">
        <p14:creationId xmlns:p14="http://schemas.microsoft.com/office/powerpoint/2010/main" val="3245635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04B530-FE61-674D-B2A3-B19B96744476}"/>
              </a:ext>
            </a:extLst>
          </p:cNvPr>
          <p:cNvSpPr/>
          <p:nvPr/>
        </p:nvSpPr>
        <p:spPr>
          <a:xfrm>
            <a:off x="-2" y="0"/>
            <a:ext cx="6858001" cy="1682322"/>
          </a:xfrm>
          <a:prstGeom prst="rect">
            <a:avLst/>
          </a:prstGeom>
          <a:solidFill>
            <a:srgbClr val="084189">
              <a:alpha val="7962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10;&#10;Description automatically generated">
            <a:extLst>
              <a:ext uri="{FF2B5EF4-FFF2-40B4-BE49-F238E27FC236}">
                <a16:creationId xmlns:a16="http://schemas.microsoft.com/office/drawing/2014/main" id="{B0A0358D-B2F0-9248-9D2C-48A22880635E}"/>
              </a:ext>
            </a:extLst>
          </p:cNvPr>
          <p:cNvPicPr>
            <a:picLocks noChangeAspect="1"/>
          </p:cNvPicPr>
          <p:nvPr/>
        </p:nvPicPr>
        <p:blipFill rotWithShape="1">
          <a:blip r:embed="rId3"/>
          <a:srcRect l="707" t="638" r="425" b="991"/>
          <a:stretch/>
        </p:blipFill>
        <p:spPr>
          <a:xfrm>
            <a:off x="152464" y="175383"/>
            <a:ext cx="1234047" cy="1264893"/>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sp>
        <p:nvSpPr>
          <p:cNvPr id="26" name="Rectangle 25">
            <a:extLst>
              <a:ext uri="{FF2B5EF4-FFF2-40B4-BE49-F238E27FC236}">
                <a16:creationId xmlns:a16="http://schemas.microsoft.com/office/drawing/2014/main" id="{5B3ECB9C-9514-4E00-85D7-63ABCF44C50D}"/>
              </a:ext>
            </a:extLst>
          </p:cNvPr>
          <p:cNvSpPr/>
          <p:nvPr/>
        </p:nvSpPr>
        <p:spPr>
          <a:xfrm>
            <a:off x="191881" y="5964865"/>
            <a:ext cx="3186916" cy="2841253"/>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endParaRPr lang="en-US" sz="800" b="1" u="sng" dirty="0">
              <a:solidFill>
                <a:schemeClr val="accent1">
                  <a:lumMod val="50000"/>
                </a:schemeClr>
              </a:solidFill>
              <a:latin typeface="Times New Roman" panose="02020603050405020304" pitchFamily="18" charset="0"/>
              <a:cs typeface="Times New Roman" panose="02020603050405020304" pitchFamily="18" charset="0"/>
            </a:endParaRPr>
          </a:p>
          <a:p>
            <a:endParaRPr lang="en-US" sz="800" b="1" u="sng" dirty="0">
              <a:solidFill>
                <a:schemeClr val="accent1">
                  <a:lumMod val="50000"/>
                </a:schemeClr>
              </a:solidFill>
              <a:latin typeface="Times New Roman" panose="02020603050405020304" pitchFamily="18" charset="0"/>
              <a:cs typeface="Times New Roman" panose="02020603050405020304" pitchFamily="18" charset="0"/>
            </a:endParaRPr>
          </a:p>
          <a:p>
            <a:endParaRPr lang="en-US" sz="1200" dirty="0">
              <a:solidFill>
                <a:schemeClr val="accent1">
                  <a:lumMod val="50000"/>
                </a:schemeClr>
              </a:solidFill>
              <a:cs typeface="Times New Roman" panose="02020603050405020304" pitchFamily="18" charset="0"/>
            </a:endParaRPr>
          </a:p>
          <a:p>
            <a:endParaRPr lang="en-US" sz="1100" dirty="0">
              <a:solidFill>
                <a:schemeClr val="accent1">
                  <a:lumMod val="50000"/>
                </a:schemeClr>
              </a:solidFill>
              <a:cs typeface="Times New Roman" panose="02020603050405020304" pitchFamily="18" charset="0"/>
            </a:endParaRPr>
          </a:p>
          <a:p>
            <a:r>
              <a:rPr lang="en-US" sz="1100" dirty="0">
                <a:solidFill>
                  <a:schemeClr val="accent1">
                    <a:lumMod val="50000"/>
                  </a:schemeClr>
                </a:solidFill>
                <a:cs typeface="Times New Roman" panose="02020603050405020304" pitchFamily="18" charset="0"/>
              </a:rPr>
              <a:t>Mon 17</a:t>
            </a:r>
            <a:r>
              <a:rPr lang="en-US" sz="1100" baseline="30000" dirty="0">
                <a:solidFill>
                  <a:schemeClr val="accent1">
                    <a:lumMod val="50000"/>
                  </a:schemeClr>
                </a:solidFill>
                <a:cs typeface="Times New Roman" panose="02020603050405020304" pitchFamily="18" charset="0"/>
              </a:rPr>
              <a:t>th</a:t>
            </a:r>
            <a:r>
              <a:rPr lang="en-US" sz="1100" dirty="0">
                <a:solidFill>
                  <a:schemeClr val="accent1">
                    <a:lumMod val="50000"/>
                  </a:schemeClr>
                </a:solidFill>
                <a:cs typeface="Times New Roman" panose="02020603050405020304" pitchFamily="18" charset="0"/>
              </a:rPr>
              <a:t> – Magistrates visiting Y6</a:t>
            </a:r>
          </a:p>
          <a:p>
            <a:r>
              <a:rPr lang="en-US" sz="1100" b="1" dirty="0">
                <a:solidFill>
                  <a:schemeClr val="accent1">
                    <a:lumMod val="50000"/>
                  </a:schemeClr>
                </a:solidFill>
                <a:cs typeface="Times New Roman" panose="02020603050405020304" pitchFamily="18" charset="0"/>
              </a:rPr>
              <a:t>Weds 19</a:t>
            </a:r>
            <a:r>
              <a:rPr lang="en-US" sz="1100" b="1" baseline="30000" dirty="0">
                <a:solidFill>
                  <a:schemeClr val="accent1">
                    <a:lumMod val="50000"/>
                  </a:schemeClr>
                </a:solidFill>
                <a:cs typeface="Times New Roman" panose="02020603050405020304" pitchFamily="18" charset="0"/>
              </a:rPr>
              <a:t>th</a:t>
            </a:r>
            <a:r>
              <a:rPr lang="en-US" sz="1100" b="1" dirty="0">
                <a:solidFill>
                  <a:schemeClr val="accent1">
                    <a:lumMod val="50000"/>
                  </a:schemeClr>
                </a:solidFill>
                <a:cs typeface="Times New Roman" panose="02020603050405020304" pitchFamily="18" charset="0"/>
              </a:rPr>
              <a:t> June Sports Morning &amp; Family Picnic </a:t>
            </a:r>
            <a:r>
              <a:rPr lang="en-US" sz="1100" dirty="0">
                <a:solidFill>
                  <a:schemeClr val="accent1">
                    <a:lumMod val="50000"/>
                  </a:schemeClr>
                </a:solidFill>
                <a:cs typeface="Times New Roman" panose="02020603050405020304" pitchFamily="18" charset="0"/>
              </a:rPr>
              <a:t>(weather permitting!)</a:t>
            </a:r>
          </a:p>
          <a:p>
            <a:r>
              <a:rPr lang="en-US" sz="1100" dirty="0">
                <a:solidFill>
                  <a:schemeClr val="accent1">
                    <a:lumMod val="50000"/>
                  </a:schemeClr>
                </a:solidFill>
                <a:cs typeface="Times New Roman" panose="02020603050405020304" pitchFamily="18" charset="0"/>
              </a:rPr>
              <a:t>Thurs 20</a:t>
            </a:r>
            <a:r>
              <a:rPr lang="en-US" sz="1100" baseline="30000" dirty="0">
                <a:solidFill>
                  <a:schemeClr val="accent1">
                    <a:lumMod val="50000"/>
                  </a:schemeClr>
                </a:solidFill>
                <a:cs typeface="Times New Roman" panose="02020603050405020304" pitchFamily="18" charset="0"/>
              </a:rPr>
              <a:t>th</a:t>
            </a:r>
            <a:r>
              <a:rPr lang="en-US" sz="1100" dirty="0">
                <a:solidFill>
                  <a:schemeClr val="accent1">
                    <a:lumMod val="50000"/>
                  </a:schemeClr>
                </a:solidFill>
                <a:cs typeface="Times New Roman" panose="02020603050405020304" pitchFamily="18" charset="0"/>
              </a:rPr>
              <a:t> – Non Uniform Day (Tombola Donations)</a:t>
            </a:r>
          </a:p>
          <a:p>
            <a:r>
              <a:rPr lang="en-US" sz="1100" dirty="0">
                <a:solidFill>
                  <a:schemeClr val="accent1">
                    <a:lumMod val="50000"/>
                  </a:schemeClr>
                </a:solidFill>
                <a:cs typeface="Times New Roman" panose="02020603050405020304" pitchFamily="18" charset="0"/>
              </a:rPr>
              <a:t>Fri 21</a:t>
            </a:r>
            <a:r>
              <a:rPr lang="en-US" sz="1100" baseline="30000" dirty="0">
                <a:solidFill>
                  <a:schemeClr val="accent1">
                    <a:lumMod val="50000"/>
                  </a:schemeClr>
                </a:solidFill>
                <a:cs typeface="Times New Roman" panose="02020603050405020304" pitchFamily="18" charset="0"/>
              </a:rPr>
              <a:t>st</a:t>
            </a:r>
            <a:r>
              <a:rPr lang="en-US" sz="1100" dirty="0">
                <a:solidFill>
                  <a:schemeClr val="accent1">
                    <a:lumMod val="50000"/>
                  </a:schemeClr>
                </a:solidFill>
                <a:cs typeface="Times New Roman" panose="02020603050405020304" pitchFamily="18" charset="0"/>
              </a:rPr>
              <a:t> – Y6 Brighton Museum &amp; i360 Trip</a:t>
            </a:r>
          </a:p>
          <a:p>
            <a:r>
              <a:rPr lang="en-US" sz="1100" dirty="0">
                <a:solidFill>
                  <a:schemeClr val="accent1">
                    <a:lumMod val="50000"/>
                  </a:schemeClr>
                </a:solidFill>
                <a:cs typeface="Times New Roman" panose="02020603050405020304" pitchFamily="18" charset="0"/>
              </a:rPr>
              <a:t>Fri 21</a:t>
            </a:r>
            <a:r>
              <a:rPr lang="en-US" sz="1100" baseline="30000" dirty="0">
                <a:solidFill>
                  <a:schemeClr val="accent1">
                    <a:lumMod val="50000"/>
                  </a:schemeClr>
                </a:solidFill>
                <a:cs typeface="Times New Roman" panose="02020603050405020304" pitchFamily="18" charset="0"/>
              </a:rPr>
              <a:t>st</a:t>
            </a:r>
            <a:r>
              <a:rPr lang="en-US" sz="1100" dirty="0">
                <a:solidFill>
                  <a:schemeClr val="accent1">
                    <a:lumMod val="50000"/>
                  </a:schemeClr>
                </a:solidFill>
                <a:cs typeface="Times New Roman" panose="02020603050405020304" pitchFamily="18" charset="0"/>
              </a:rPr>
              <a:t> – Curie Class Assembly 10am</a:t>
            </a:r>
          </a:p>
          <a:p>
            <a:r>
              <a:rPr lang="en-US" sz="1100" dirty="0">
                <a:solidFill>
                  <a:schemeClr val="accent1">
                    <a:lumMod val="50000"/>
                  </a:schemeClr>
                </a:solidFill>
                <a:cs typeface="Times New Roman" panose="02020603050405020304" pitchFamily="18" charset="0"/>
              </a:rPr>
              <a:t>Weds 26</a:t>
            </a:r>
            <a:r>
              <a:rPr lang="en-US" sz="1100" baseline="30000" dirty="0">
                <a:solidFill>
                  <a:schemeClr val="accent1">
                    <a:lumMod val="50000"/>
                  </a:schemeClr>
                </a:solidFill>
                <a:cs typeface="Times New Roman" panose="02020603050405020304" pitchFamily="18" charset="0"/>
              </a:rPr>
              <a:t>th</a:t>
            </a:r>
            <a:r>
              <a:rPr lang="en-US" sz="1100" dirty="0">
                <a:solidFill>
                  <a:schemeClr val="accent1">
                    <a:lumMod val="50000"/>
                  </a:schemeClr>
                </a:solidFill>
                <a:cs typeface="Times New Roman" panose="02020603050405020304" pitchFamily="18" charset="0"/>
              </a:rPr>
              <a:t> – Class Photos &amp; Y6 Leavers Photos</a:t>
            </a:r>
          </a:p>
          <a:p>
            <a:r>
              <a:rPr lang="en-US" sz="1100" dirty="0">
                <a:solidFill>
                  <a:schemeClr val="accent1">
                    <a:lumMod val="50000"/>
                  </a:schemeClr>
                </a:solidFill>
                <a:cs typeface="Times New Roman" panose="02020603050405020304" pitchFamily="18" charset="0"/>
              </a:rPr>
              <a:t>Thurs 27</a:t>
            </a:r>
            <a:r>
              <a:rPr lang="en-US" sz="1100" baseline="30000" dirty="0">
                <a:solidFill>
                  <a:schemeClr val="accent1">
                    <a:lumMod val="50000"/>
                  </a:schemeClr>
                </a:solidFill>
                <a:cs typeface="Times New Roman" panose="02020603050405020304" pitchFamily="18" charset="0"/>
              </a:rPr>
              <a:t>th</a:t>
            </a:r>
            <a:r>
              <a:rPr lang="en-US" sz="1100" dirty="0">
                <a:solidFill>
                  <a:schemeClr val="accent1">
                    <a:lumMod val="50000"/>
                  </a:schemeClr>
                </a:solidFill>
                <a:cs typeface="Times New Roman" panose="02020603050405020304" pitchFamily="18" charset="0"/>
              </a:rPr>
              <a:t> – RNLI visiting Y5</a:t>
            </a:r>
          </a:p>
          <a:p>
            <a:r>
              <a:rPr lang="en-US" sz="1100" dirty="0">
                <a:solidFill>
                  <a:schemeClr val="accent1">
                    <a:lumMod val="50000"/>
                  </a:schemeClr>
                </a:solidFill>
                <a:cs typeface="Times New Roman" panose="02020603050405020304" pitchFamily="18" charset="0"/>
              </a:rPr>
              <a:t>Thurs 27</a:t>
            </a:r>
            <a:r>
              <a:rPr lang="en-US" sz="1100" baseline="30000" dirty="0">
                <a:solidFill>
                  <a:schemeClr val="accent1">
                    <a:lumMod val="50000"/>
                  </a:schemeClr>
                </a:solidFill>
                <a:cs typeface="Times New Roman" panose="02020603050405020304" pitchFamily="18" charset="0"/>
              </a:rPr>
              <a:t>th</a:t>
            </a:r>
            <a:r>
              <a:rPr lang="en-US" sz="1100" dirty="0">
                <a:solidFill>
                  <a:schemeClr val="accent1">
                    <a:lumMod val="50000"/>
                  </a:schemeClr>
                </a:solidFill>
                <a:cs typeface="Times New Roman" panose="02020603050405020304" pitchFamily="18" charset="0"/>
              </a:rPr>
              <a:t> – Y6 France 2024 Parents’ Meeting at 3.15pm</a:t>
            </a:r>
          </a:p>
          <a:p>
            <a:r>
              <a:rPr lang="en-US" sz="1100" dirty="0">
                <a:solidFill>
                  <a:schemeClr val="accent1">
                    <a:lumMod val="50000"/>
                  </a:schemeClr>
                </a:solidFill>
                <a:cs typeface="Times New Roman" panose="02020603050405020304" pitchFamily="18" charset="0"/>
              </a:rPr>
              <a:t>Fri 28</a:t>
            </a:r>
            <a:r>
              <a:rPr lang="en-US" sz="1100" baseline="30000" dirty="0">
                <a:solidFill>
                  <a:schemeClr val="accent1">
                    <a:lumMod val="50000"/>
                  </a:schemeClr>
                </a:solidFill>
                <a:cs typeface="Times New Roman" panose="02020603050405020304" pitchFamily="18" charset="0"/>
              </a:rPr>
              <a:t>th</a:t>
            </a:r>
            <a:r>
              <a:rPr lang="en-US" sz="1100" dirty="0">
                <a:solidFill>
                  <a:schemeClr val="accent1">
                    <a:lumMod val="50000"/>
                  </a:schemeClr>
                </a:solidFill>
                <a:cs typeface="Times New Roman" panose="02020603050405020304" pitchFamily="18" charset="0"/>
              </a:rPr>
              <a:t> – Cake Donations &amp; Lucky Bags in for Summer Fayre</a:t>
            </a:r>
          </a:p>
          <a:p>
            <a:r>
              <a:rPr lang="en-US" sz="1100" dirty="0">
                <a:solidFill>
                  <a:schemeClr val="accent1">
                    <a:lumMod val="50000"/>
                  </a:schemeClr>
                </a:solidFill>
                <a:cs typeface="Times New Roman" panose="02020603050405020304" pitchFamily="18" charset="0"/>
              </a:rPr>
              <a:t>Fri 28</a:t>
            </a:r>
            <a:r>
              <a:rPr lang="en-US" sz="1100" baseline="30000" dirty="0">
                <a:solidFill>
                  <a:schemeClr val="accent1">
                    <a:lumMod val="50000"/>
                  </a:schemeClr>
                </a:solidFill>
                <a:cs typeface="Times New Roman" panose="02020603050405020304" pitchFamily="18" charset="0"/>
              </a:rPr>
              <a:t>th</a:t>
            </a:r>
            <a:r>
              <a:rPr lang="en-US" sz="1100" dirty="0">
                <a:solidFill>
                  <a:schemeClr val="accent1">
                    <a:lumMod val="50000"/>
                  </a:schemeClr>
                </a:solidFill>
                <a:cs typeface="Times New Roman" panose="02020603050405020304" pitchFamily="18" charset="0"/>
              </a:rPr>
              <a:t> – Rowling Class Assembly 10am</a:t>
            </a:r>
          </a:p>
          <a:p>
            <a:r>
              <a:rPr lang="en-US" sz="1100" b="1" dirty="0">
                <a:solidFill>
                  <a:schemeClr val="accent1">
                    <a:lumMod val="50000"/>
                  </a:schemeClr>
                </a:solidFill>
                <a:cs typeface="Times New Roman" panose="02020603050405020304" pitchFamily="18" charset="0"/>
              </a:rPr>
              <a:t>Sat 29</a:t>
            </a:r>
            <a:r>
              <a:rPr lang="en-US" sz="1100" b="1" baseline="30000" dirty="0">
                <a:solidFill>
                  <a:schemeClr val="accent1">
                    <a:lumMod val="50000"/>
                  </a:schemeClr>
                </a:solidFill>
                <a:cs typeface="Times New Roman" panose="02020603050405020304" pitchFamily="18" charset="0"/>
              </a:rPr>
              <a:t>th</a:t>
            </a:r>
            <a:r>
              <a:rPr lang="en-US" sz="1100" b="1" dirty="0">
                <a:solidFill>
                  <a:schemeClr val="accent1">
                    <a:lumMod val="50000"/>
                  </a:schemeClr>
                </a:solidFill>
                <a:cs typeface="Times New Roman" panose="02020603050405020304" pitchFamily="18" charset="0"/>
              </a:rPr>
              <a:t> – Summer Fair from 11am-2pm</a:t>
            </a:r>
          </a:p>
          <a:p>
            <a:endParaRPr lang="en-US" sz="1200" dirty="0">
              <a:solidFill>
                <a:schemeClr val="accent1">
                  <a:lumMod val="50000"/>
                </a:schemeClr>
              </a:solidFill>
              <a:cs typeface="Times New Roman" panose="02020603050405020304" pitchFamily="18" charset="0"/>
            </a:endParaRPr>
          </a:p>
          <a:p>
            <a:endParaRPr lang="en-US" sz="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4" name="Slide Number Placeholder 10">
            <a:extLst>
              <a:ext uri="{FF2B5EF4-FFF2-40B4-BE49-F238E27FC236}">
                <a16:creationId xmlns:a16="http://schemas.microsoft.com/office/drawing/2014/main" id="{A262D339-7A24-6244-9D84-C3751CF3D956}"/>
              </a:ext>
            </a:extLst>
          </p:cNvPr>
          <p:cNvSpPr txBox="1">
            <a:spLocks/>
          </p:cNvSpPr>
          <p:nvPr/>
        </p:nvSpPr>
        <p:spPr>
          <a:xfrm>
            <a:off x="4305150" y="9423364"/>
            <a:ext cx="2108269" cy="28035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084189"/>
                </a:solidFill>
                <a:latin typeface="Berlin Sans FB" panose="020E0602020502020306" pitchFamily="34" charset="77"/>
              </a:rPr>
              <a:t>Southway Junior School</a:t>
            </a:r>
            <a:endParaRPr lang="en-US" sz="1050" dirty="0">
              <a:solidFill>
                <a:srgbClr val="B69745"/>
              </a:solidFill>
              <a:latin typeface="Berlin Sans FB" panose="020E0602020502020306" pitchFamily="34" charset="77"/>
            </a:endParaRPr>
          </a:p>
        </p:txBody>
      </p:sp>
      <p:sp>
        <p:nvSpPr>
          <p:cNvPr id="11" name="TextBox 10">
            <a:extLst>
              <a:ext uri="{FF2B5EF4-FFF2-40B4-BE49-F238E27FC236}">
                <a16:creationId xmlns:a16="http://schemas.microsoft.com/office/drawing/2014/main" id="{7129CBF2-5DF6-8F47-BF24-F53866E04302}"/>
              </a:ext>
            </a:extLst>
          </p:cNvPr>
          <p:cNvSpPr txBox="1"/>
          <p:nvPr/>
        </p:nvSpPr>
        <p:spPr>
          <a:xfrm>
            <a:off x="5729164" y="83833"/>
            <a:ext cx="822661" cy="276999"/>
          </a:xfrm>
          <a:prstGeom prst="rect">
            <a:avLst/>
          </a:prstGeom>
          <a:noFill/>
        </p:spPr>
        <p:txBody>
          <a:bodyPr wrap="none" rtlCol="0">
            <a:spAutoFit/>
          </a:bodyPr>
          <a:lstStyle/>
          <a:p>
            <a:r>
              <a:rPr lang="en-US" sz="1200" dirty="0">
                <a:solidFill>
                  <a:schemeClr val="bg1"/>
                </a:solidFill>
                <a:latin typeface="Berlin Sans FB" panose="020E0602020502020306" pitchFamily="34" charset="77"/>
              </a:rPr>
              <a:t>June 2024</a:t>
            </a:r>
          </a:p>
        </p:txBody>
      </p:sp>
      <p:pic>
        <p:nvPicPr>
          <p:cNvPr id="13" name="Picture 12" descr="Logo&#10;&#10;Description automatically generated">
            <a:extLst>
              <a:ext uri="{FF2B5EF4-FFF2-40B4-BE49-F238E27FC236}">
                <a16:creationId xmlns:a16="http://schemas.microsoft.com/office/drawing/2014/main" id="{98CA396F-ED69-3D44-BEA3-7335D7B19018}"/>
              </a:ext>
            </a:extLst>
          </p:cNvPr>
          <p:cNvPicPr>
            <a:picLocks noChangeAspect="1"/>
          </p:cNvPicPr>
          <p:nvPr/>
        </p:nvPicPr>
        <p:blipFill>
          <a:blip r:embed="rId3"/>
          <a:stretch>
            <a:fillRect/>
          </a:stretch>
        </p:blipFill>
        <p:spPr>
          <a:xfrm>
            <a:off x="226914" y="9012248"/>
            <a:ext cx="649814" cy="669414"/>
          </a:xfrm>
          <a:prstGeom prst="rect">
            <a:avLst/>
          </a:prstGeom>
        </p:spPr>
      </p:pic>
      <p:cxnSp>
        <p:nvCxnSpPr>
          <p:cNvPr id="15" name="Straight Connector 14">
            <a:extLst>
              <a:ext uri="{FF2B5EF4-FFF2-40B4-BE49-F238E27FC236}">
                <a16:creationId xmlns:a16="http://schemas.microsoft.com/office/drawing/2014/main" id="{D31F0BAA-17CC-974D-A4B1-85E4E97CE895}"/>
              </a:ext>
            </a:extLst>
          </p:cNvPr>
          <p:cNvCxnSpPr>
            <a:cxnSpLocks/>
          </p:cNvCxnSpPr>
          <p:nvPr/>
        </p:nvCxnSpPr>
        <p:spPr>
          <a:xfrm>
            <a:off x="250028" y="8914404"/>
            <a:ext cx="6357944" cy="0"/>
          </a:xfrm>
          <a:prstGeom prst="line">
            <a:avLst/>
          </a:prstGeom>
          <a:ln w="9525">
            <a:solidFill>
              <a:srgbClr val="08418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9A43F35-F55C-7E42-BE0E-DD65B77A17D5}"/>
              </a:ext>
            </a:extLst>
          </p:cNvPr>
          <p:cNvSpPr txBox="1"/>
          <p:nvPr/>
        </p:nvSpPr>
        <p:spPr>
          <a:xfrm>
            <a:off x="953023" y="8990954"/>
            <a:ext cx="2020105" cy="684803"/>
          </a:xfrm>
          <a:prstGeom prst="rect">
            <a:avLst/>
          </a:prstGeom>
          <a:noFill/>
        </p:spPr>
        <p:txBody>
          <a:bodyPr wrap="none" rtlCol="0">
            <a:spAutoFit/>
          </a:bodyPr>
          <a:lstStyle/>
          <a:p>
            <a:r>
              <a:rPr lang="en-US" sz="1050" dirty="0">
                <a:solidFill>
                  <a:srgbClr val="084189"/>
                </a:solidFill>
                <a:latin typeface="Berlin Sans FB" panose="020E0602020502020306" pitchFamily="34" charset="77"/>
              </a:rPr>
              <a:t>Tel: 01444 233824</a:t>
            </a:r>
            <a:br>
              <a:rPr lang="en-US" sz="1050" dirty="0">
                <a:solidFill>
                  <a:srgbClr val="084189"/>
                </a:solidFill>
                <a:latin typeface="Berlin Sans FB" panose="020E0602020502020306" pitchFamily="34" charset="77"/>
              </a:rPr>
            </a:br>
            <a:endParaRPr lang="en-US" sz="300" dirty="0">
              <a:solidFill>
                <a:srgbClr val="084189"/>
              </a:solidFill>
              <a:latin typeface="Berlin Sans FB" panose="020E0602020502020306" pitchFamily="34" charset="77"/>
            </a:endParaRPr>
          </a:p>
          <a:p>
            <a:r>
              <a:rPr lang="en-US" sz="1050" dirty="0">
                <a:solidFill>
                  <a:srgbClr val="084189"/>
                </a:solidFill>
                <a:latin typeface="Berlin Sans FB" panose="020E0602020502020306" pitchFamily="34" charset="77"/>
              </a:rPr>
              <a:t>www.southwayjunior.co.uk</a:t>
            </a:r>
            <a:br>
              <a:rPr lang="en-US" sz="1050" dirty="0">
                <a:solidFill>
                  <a:srgbClr val="084189"/>
                </a:solidFill>
                <a:latin typeface="Berlin Sans FB" panose="020E0602020502020306" pitchFamily="34" charset="77"/>
              </a:rPr>
            </a:br>
            <a:endParaRPr lang="en-US" sz="400" dirty="0">
              <a:solidFill>
                <a:srgbClr val="084189"/>
              </a:solidFill>
              <a:latin typeface="Berlin Sans FB" panose="020E0602020502020306" pitchFamily="34" charset="77"/>
            </a:endParaRPr>
          </a:p>
          <a:p>
            <a:r>
              <a:rPr lang="en-US" sz="1050" dirty="0">
                <a:solidFill>
                  <a:srgbClr val="084189"/>
                </a:solidFill>
                <a:latin typeface="Berlin Sans FB" panose="020E0602020502020306" pitchFamily="34" charset="77"/>
              </a:rPr>
              <a:t>parentline@southwayjunior.co.uk</a:t>
            </a:r>
          </a:p>
        </p:txBody>
      </p:sp>
      <p:cxnSp>
        <p:nvCxnSpPr>
          <p:cNvPr id="18" name="Straight Connector 17">
            <a:extLst>
              <a:ext uri="{FF2B5EF4-FFF2-40B4-BE49-F238E27FC236}">
                <a16:creationId xmlns:a16="http://schemas.microsoft.com/office/drawing/2014/main" id="{2EC52ACB-9972-3242-B428-95FD901D4A01}"/>
              </a:ext>
            </a:extLst>
          </p:cNvPr>
          <p:cNvCxnSpPr>
            <a:cxnSpLocks/>
          </p:cNvCxnSpPr>
          <p:nvPr/>
        </p:nvCxnSpPr>
        <p:spPr>
          <a:xfrm>
            <a:off x="191880" y="5875819"/>
            <a:ext cx="6378502" cy="0"/>
          </a:xfrm>
          <a:prstGeom prst="line">
            <a:avLst/>
          </a:prstGeom>
          <a:ln w="9525">
            <a:solidFill>
              <a:srgbClr val="084189"/>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C655FF9-A377-634A-B27A-2A8ABC4BAE10}"/>
              </a:ext>
            </a:extLst>
          </p:cNvPr>
          <p:cNvSpPr/>
          <p:nvPr/>
        </p:nvSpPr>
        <p:spPr>
          <a:xfrm>
            <a:off x="3479204" y="5964865"/>
            <a:ext cx="3248190" cy="272965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endParaRPr lang="en-US" sz="1200" b="1" dirty="0">
              <a:solidFill>
                <a:schemeClr val="accent1">
                  <a:lumMod val="50000"/>
                </a:schemeClr>
              </a:solidFill>
              <a:latin typeface="Calibri" panose="020F0502020204030204" pitchFamily="34" charset="0"/>
              <a:cs typeface="Calibri" panose="020F0502020204030204" pitchFamily="34" charset="0"/>
            </a:endParaRPr>
          </a:p>
          <a:p>
            <a:r>
              <a:rPr lang="en-US" sz="1200" b="1" dirty="0">
                <a:solidFill>
                  <a:schemeClr val="accent1">
                    <a:lumMod val="50000"/>
                  </a:schemeClr>
                </a:solidFill>
                <a:latin typeface="Calibri" panose="020F0502020204030204" pitchFamily="34" charset="0"/>
                <a:cs typeface="Calibri" panose="020F0502020204030204" pitchFamily="34" charset="0"/>
              </a:rPr>
              <a:t>Our Summer Fair needs YOU!</a:t>
            </a:r>
            <a:r>
              <a:rPr lang="en-US" sz="1200" dirty="0">
                <a:solidFill>
                  <a:schemeClr val="accent1">
                    <a:lumMod val="50000"/>
                  </a:schemeClr>
                </a:solidFill>
                <a:latin typeface="Calibri" panose="020F0502020204030204" pitchFamily="34" charset="0"/>
                <a:cs typeface="Calibri" panose="020F0502020204030204" pitchFamily="34" charset="0"/>
              </a:rPr>
              <a:t> Can you possibly spare some time to help out on 29</a:t>
            </a:r>
            <a:r>
              <a:rPr lang="en-US" sz="1200" baseline="30000" dirty="0">
                <a:solidFill>
                  <a:schemeClr val="accent1">
                    <a:lumMod val="50000"/>
                  </a:schemeClr>
                </a:solidFill>
                <a:latin typeface="Calibri" panose="020F0502020204030204" pitchFamily="34" charset="0"/>
                <a:cs typeface="Calibri" panose="020F0502020204030204" pitchFamily="34" charset="0"/>
              </a:rPr>
              <a:t>th</a:t>
            </a:r>
            <a:r>
              <a:rPr lang="en-US" sz="1200" dirty="0">
                <a:solidFill>
                  <a:schemeClr val="accent1">
                    <a:lumMod val="50000"/>
                  </a:schemeClr>
                </a:solidFill>
                <a:latin typeface="Calibri" panose="020F0502020204030204" pitchFamily="34" charset="0"/>
                <a:cs typeface="Calibri" panose="020F0502020204030204" pitchFamily="34" charset="0"/>
              </a:rPr>
              <a:t> June? Come along and join the fun! If you can help, please email fos@southwayjunior.co.uk or leave your details with the office</a:t>
            </a:r>
          </a:p>
          <a:p>
            <a:endParaRPr lang="en-US" sz="1200" dirty="0">
              <a:solidFill>
                <a:schemeClr val="accent1">
                  <a:lumMod val="50000"/>
                </a:schemeClr>
              </a:solidFill>
              <a:latin typeface="Calibri" panose="020F0502020204030204" pitchFamily="34" charset="0"/>
              <a:cs typeface="Calibri" panose="020F0502020204030204" pitchFamily="34" charset="0"/>
            </a:endParaRPr>
          </a:p>
          <a:p>
            <a:endParaRPr lang="en-US" sz="1200" dirty="0">
              <a:solidFill>
                <a:schemeClr val="accent1">
                  <a:lumMod val="50000"/>
                </a:schemeClr>
              </a:solidFill>
              <a:latin typeface="Calibri" panose="020F0502020204030204" pitchFamily="34" charset="0"/>
              <a:cs typeface="Calibri" panose="020F0502020204030204" pitchFamily="34" charset="0"/>
            </a:endParaRPr>
          </a:p>
          <a:p>
            <a:endParaRPr lang="en-US" sz="1200" dirty="0">
              <a:solidFill>
                <a:schemeClr val="accent1">
                  <a:lumMod val="50000"/>
                </a:schemeClr>
              </a:solidFill>
              <a:latin typeface="Calibri" panose="020F0502020204030204" pitchFamily="34" charset="0"/>
              <a:cs typeface="Calibri" panose="020F0502020204030204" pitchFamily="34" charset="0"/>
            </a:endParaRPr>
          </a:p>
          <a:p>
            <a:endParaRPr lang="en-US" sz="1200" dirty="0">
              <a:solidFill>
                <a:schemeClr val="accent1">
                  <a:lumMod val="50000"/>
                </a:schemeClr>
              </a:solidFill>
              <a:latin typeface="Calibri" panose="020F0502020204030204" pitchFamily="34" charset="0"/>
              <a:cs typeface="Calibri" panose="020F0502020204030204" pitchFamily="34" charset="0"/>
            </a:endParaRPr>
          </a:p>
          <a:p>
            <a:endParaRPr lang="en-US" sz="1200" dirty="0">
              <a:solidFill>
                <a:schemeClr val="accent1">
                  <a:lumMod val="50000"/>
                </a:schemeClr>
              </a:solidFill>
              <a:latin typeface="Calibri" panose="020F0502020204030204" pitchFamily="34" charset="0"/>
              <a:cs typeface="Calibri" panose="020F0502020204030204" pitchFamily="34" charset="0"/>
            </a:endParaRPr>
          </a:p>
          <a:p>
            <a:endParaRPr lang="en-US" sz="1200" dirty="0">
              <a:solidFill>
                <a:schemeClr val="accent1">
                  <a:lumMod val="50000"/>
                </a:schemeClr>
              </a:solidFill>
              <a:latin typeface="Calibri" panose="020F0502020204030204" pitchFamily="34" charset="0"/>
              <a:cs typeface="Calibri" panose="020F0502020204030204" pitchFamily="34" charset="0"/>
            </a:endParaRPr>
          </a:p>
          <a:p>
            <a:endParaRPr lang="en-US" sz="1200" dirty="0">
              <a:solidFill>
                <a:schemeClr val="accent1">
                  <a:lumMod val="50000"/>
                </a:schemeClr>
              </a:solidFill>
              <a:latin typeface="Calibri" panose="020F0502020204030204" pitchFamily="34" charset="0"/>
              <a:cs typeface="Calibri" panose="020F0502020204030204" pitchFamily="34" charset="0"/>
            </a:endParaRPr>
          </a:p>
          <a:p>
            <a:endParaRPr lang="en-US" sz="1200" dirty="0">
              <a:solidFill>
                <a:schemeClr val="accent1">
                  <a:lumMod val="50000"/>
                </a:schemeClr>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9376C463-27EF-074C-9B16-C2A00F90FD07}"/>
              </a:ext>
            </a:extLst>
          </p:cNvPr>
          <p:cNvSpPr txBox="1"/>
          <p:nvPr/>
        </p:nvSpPr>
        <p:spPr>
          <a:xfrm>
            <a:off x="695735" y="6046084"/>
            <a:ext cx="2201204" cy="369332"/>
          </a:xfrm>
          <a:prstGeom prst="rect">
            <a:avLst/>
          </a:prstGeom>
          <a:noFill/>
        </p:spPr>
        <p:txBody>
          <a:bodyPr wrap="square" rtlCol="0">
            <a:spAutoFit/>
          </a:bodyPr>
          <a:lstStyle/>
          <a:p>
            <a:r>
              <a:rPr lang="en-US" dirty="0">
                <a:solidFill>
                  <a:schemeClr val="accent4">
                    <a:lumMod val="75000"/>
                  </a:schemeClr>
                </a:solidFill>
                <a:latin typeface="Berlin Sans FB" panose="020E0602020502020306" pitchFamily="34" charset="77"/>
              </a:rPr>
              <a:t>Dates for your Diary</a:t>
            </a:r>
          </a:p>
        </p:txBody>
      </p:sp>
      <p:pic>
        <p:nvPicPr>
          <p:cNvPr id="36" name="Picture 35" descr="Logo, icon&#10;&#10;Description automatically generated">
            <a:hlinkClick r:id="rId4"/>
            <a:extLst>
              <a:ext uri="{FF2B5EF4-FFF2-40B4-BE49-F238E27FC236}">
                <a16:creationId xmlns:a16="http://schemas.microsoft.com/office/drawing/2014/main" id="{BF37D7B5-229C-0A4A-8C08-0767CA18CA9D}"/>
              </a:ext>
            </a:extLst>
          </p:cNvPr>
          <p:cNvPicPr>
            <a:picLocks noChangeAspect="1"/>
          </p:cNvPicPr>
          <p:nvPr/>
        </p:nvPicPr>
        <p:blipFill>
          <a:blip r:embed="rId5">
            <a:duotone>
              <a:schemeClr val="accent4">
                <a:shade val="45000"/>
                <a:satMod val="135000"/>
              </a:schemeClr>
              <a:prstClr val="white"/>
            </a:duotone>
          </a:blip>
          <a:stretch>
            <a:fillRect/>
          </a:stretch>
        </p:blipFill>
        <p:spPr>
          <a:xfrm>
            <a:off x="5944410" y="9034302"/>
            <a:ext cx="416403" cy="416051"/>
          </a:xfrm>
          <a:prstGeom prst="rect">
            <a:avLst/>
          </a:prstGeom>
        </p:spPr>
      </p:pic>
      <p:pic>
        <p:nvPicPr>
          <p:cNvPr id="22" name="Picture 21" descr="Shape&#10;&#10;Description automatically generated with low confidence">
            <a:hlinkClick r:id="rId6"/>
            <a:extLst>
              <a:ext uri="{FF2B5EF4-FFF2-40B4-BE49-F238E27FC236}">
                <a16:creationId xmlns:a16="http://schemas.microsoft.com/office/drawing/2014/main" id="{0F4D29B8-F127-1E4E-99A3-3BB2575BB666}"/>
              </a:ext>
            </a:extLst>
          </p:cNvPr>
          <p:cNvPicPr>
            <a:picLocks noChangeAspect="1"/>
          </p:cNvPicPr>
          <p:nvPr/>
        </p:nvPicPr>
        <p:blipFill>
          <a:blip r:embed="rId7">
            <a:duotone>
              <a:schemeClr val="accent4">
                <a:shade val="45000"/>
                <a:satMod val="135000"/>
              </a:schemeClr>
              <a:prstClr val="white"/>
            </a:duotone>
          </a:blip>
          <a:stretch>
            <a:fillRect/>
          </a:stretch>
        </p:blipFill>
        <p:spPr>
          <a:xfrm>
            <a:off x="4967367" y="9031050"/>
            <a:ext cx="452784" cy="452784"/>
          </a:xfrm>
          <a:prstGeom prst="rect">
            <a:avLst/>
          </a:prstGeom>
        </p:spPr>
      </p:pic>
      <p:pic>
        <p:nvPicPr>
          <p:cNvPr id="29" name="Picture 28" descr="A picture containing electronics, vector graphics&#10;&#10;Description automatically generated">
            <a:hlinkClick r:id="rId8"/>
            <a:extLst>
              <a:ext uri="{FF2B5EF4-FFF2-40B4-BE49-F238E27FC236}">
                <a16:creationId xmlns:a16="http://schemas.microsoft.com/office/drawing/2014/main" id="{A2B4442D-D001-6E42-9FF1-7E8573144618}"/>
              </a:ext>
            </a:extLst>
          </p:cNvPr>
          <p:cNvPicPr>
            <a:picLocks noChangeAspect="1"/>
          </p:cNvPicPr>
          <p:nvPr/>
        </p:nvPicPr>
        <p: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5452068" y="9034306"/>
            <a:ext cx="416047" cy="416047"/>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5273" y="8974682"/>
            <a:ext cx="1118600" cy="703591"/>
          </a:xfrm>
          <a:prstGeom prst="rect">
            <a:avLst/>
          </a:prstGeom>
          <a:ln>
            <a:solidFill>
              <a:srgbClr val="CC9900"/>
            </a:solid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3E9CE83E-DB1D-694F-B1BD-C13E679F2BD8}"/>
              </a:ext>
            </a:extLst>
          </p:cNvPr>
          <p:cNvSpPr txBox="1"/>
          <p:nvPr/>
        </p:nvSpPr>
        <p:spPr>
          <a:xfrm>
            <a:off x="4203429" y="5914526"/>
            <a:ext cx="1485182" cy="369332"/>
          </a:xfrm>
          <a:prstGeom prst="rect">
            <a:avLst/>
          </a:prstGeom>
          <a:noFill/>
        </p:spPr>
        <p:txBody>
          <a:bodyPr wrap="square" rtlCol="0">
            <a:spAutoFit/>
          </a:bodyPr>
          <a:lstStyle/>
          <a:p>
            <a:r>
              <a:rPr lang="en-US" dirty="0">
                <a:solidFill>
                  <a:schemeClr val="accent4">
                    <a:lumMod val="75000"/>
                  </a:schemeClr>
                </a:solidFill>
                <a:latin typeface="Berlin Sans FB" panose="020E0602020502020306" pitchFamily="34" charset="77"/>
              </a:rPr>
              <a:t>Noticeboard</a:t>
            </a:r>
          </a:p>
        </p:txBody>
      </p:sp>
      <p:sp>
        <p:nvSpPr>
          <p:cNvPr id="3" name="Rectangle 2">
            <a:extLst>
              <a:ext uri="{FF2B5EF4-FFF2-40B4-BE49-F238E27FC236}">
                <a16:creationId xmlns:a16="http://schemas.microsoft.com/office/drawing/2014/main" id="{B81B6503-79C8-4546-A20B-F124775FF2F9}"/>
              </a:ext>
            </a:extLst>
          </p:cNvPr>
          <p:cNvSpPr/>
          <p:nvPr/>
        </p:nvSpPr>
        <p:spPr>
          <a:xfrm>
            <a:off x="226914" y="1826651"/>
            <a:ext cx="6378502" cy="4285789"/>
          </a:xfrm>
          <a:prstGeom prst="rect">
            <a:avLst/>
          </a:prstGeom>
        </p:spPr>
        <p:txBody>
          <a:bodyPr wrap="square" numCol="2">
            <a:spAutoFit/>
          </a:bodyPr>
          <a:lstStyle/>
          <a:p>
            <a:pPr>
              <a:spcAft>
                <a:spcPts val="500"/>
              </a:spcAft>
            </a:pPr>
            <a:endParaRPr lang="en-US" sz="1400" kern="1400" dirty="0">
              <a:solidFill>
                <a:srgbClr val="000000"/>
              </a:solidFill>
              <a:latin typeface="Times New Roman" panose="02020603050405020304" pitchFamily="18" charset="0"/>
              <a:cs typeface="Times New Roman" panose="02020603050405020304" pitchFamily="18" charset="0"/>
            </a:endParaRPr>
          </a:p>
          <a:p>
            <a:pPr>
              <a:spcAft>
                <a:spcPts val="500"/>
              </a:spcAft>
            </a:pPr>
            <a:endParaRPr lang="en-US" sz="1400" kern="1400" dirty="0">
              <a:solidFill>
                <a:srgbClr val="000000"/>
              </a:solidFill>
              <a:latin typeface="Times New Roman" panose="02020603050405020304" pitchFamily="18" charset="0"/>
              <a:cs typeface="Times New Roman" panose="02020603050405020304" pitchFamily="18" charset="0"/>
            </a:endParaRPr>
          </a:p>
          <a:p>
            <a:pPr>
              <a:spcAft>
                <a:spcPts val="500"/>
              </a:spcAft>
            </a:pPr>
            <a:r>
              <a:rPr lang="en-US" sz="1400" kern="1400" dirty="0">
                <a:solidFill>
                  <a:srgbClr val="000000"/>
                </a:solidFill>
                <a:latin typeface="Times New Roman" panose="02020603050405020304" pitchFamily="18" charset="0"/>
                <a:cs typeface="Times New Roman" panose="02020603050405020304" pitchFamily="18" charset="0"/>
              </a:rPr>
              <a:t> </a:t>
            </a:r>
          </a:p>
          <a:p>
            <a:pPr>
              <a:spcAft>
                <a:spcPts val="500"/>
              </a:spcAft>
            </a:pPr>
            <a:endParaRPr lang="en-US" sz="1400" kern="1400" dirty="0">
              <a:solidFill>
                <a:srgbClr val="000000"/>
              </a:solidFill>
              <a:latin typeface="Times New Roman" panose="02020603050405020304" pitchFamily="18" charset="0"/>
              <a:cs typeface="Times New Roman" panose="02020603050405020304" pitchFamily="18" charset="0"/>
            </a:endParaRPr>
          </a:p>
          <a:p>
            <a:pPr>
              <a:spcAft>
                <a:spcPts val="500"/>
              </a:spcAft>
            </a:pPr>
            <a:endParaRPr lang="en-US" sz="1400" kern="1400" dirty="0">
              <a:solidFill>
                <a:srgbClr val="000000"/>
              </a:solidFill>
              <a:latin typeface="Times New Roman" panose="02020603050405020304" pitchFamily="18" charset="0"/>
              <a:cs typeface="Times New Roman" panose="02020603050405020304" pitchFamily="18" charset="0"/>
            </a:endParaRPr>
          </a:p>
          <a:p>
            <a:pPr>
              <a:spcAft>
                <a:spcPts val="500"/>
              </a:spcAft>
            </a:pPr>
            <a:endParaRPr lang="en-US" sz="1400" kern="1400" dirty="0">
              <a:solidFill>
                <a:srgbClr val="000000"/>
              </a:solidFill>
              <a:latin typeface="Times New Roman" panose="02020603050405020304" pitchFamily="18" charset="0"/>
              <a:cs typeface="Times New Roman" panose="02020603050405020304" pitchFamily="18" charset="0"/>
            </a:endParaRPr>
          </a:p>
          <a:p>
            <a:pPr>
              <a:spcAft>
                <a:spcPts val="500"/>
              </a:spcAft>
            </a:pPr>
            <a:endParaRPr lang="en-US" sz="1400" kern="1400" dirty="0">
              <a:solidFill>
                <a:srgbClr val="000000"/>
              </a:solidFill>
              <a:latin typeface="Times New Roman" panose="02020603050405020304" pitchFamily="18" charset="0"/>
              <a:cs typeface="Times New Roman" panose="02020603050405020304" pitchFamily="18" charset="0"/>
            </a:endParaRPr>
          </a:p>
          <a:p>
            <a:pPr>
              <a:spcAft>
                <a:spcPts val="500"/>
              </a:spcAft>
            </a:pPr>
            <a:endParaRPr lang="en-US" sz="1400" kern="1400" dirty="0">
              <a:solidFill>
                <a:srgbClr val="000000"/>
              </a:solidFill>
              <a:latin typeface="Times New Roman" panose="02020603050405020304" pitchFamily="18" charset="0"/>
              <a:cs typeface="Times New Roman" panose="02020603050405020304" pitchFamily="18" charset="0"/>
            </a:endParaRPr>
          </a:p>
          <a:p>
            <a:pPr>
              <a:spcAft>
                <a:spcPts val="500"/>
              </a:spcAft>
            </a:pPr>
            <a:endParaRPr lang="en-US" sz="1400" kern="1400" dirty="0">
              <a:solidFill>
                <a:srgbClr val="000000"/>
              </a:solidFill>
              <a:latin typeface="Times New Roman" panose="02020603050405020304" pitchFamily="18" charset="0"/>
              <a:cs typeface="Times New Roman" panose="02020603050405020304" pitchFamily="18" charset="0"/>
            </a:endParaRPr>
          </a:p>
          <a:p>
            <a:pPr>
              <a:spcAft>
                <a:spcPts val="500"/>
              </a:spcAft>
            </a:pPr>
            <a:endParaRPr lang="en-US" sz="1400" kern="1400" dirty="0">
              <a:solidFill>
                <a:srgbClr val="000000"/>
              </a:solidFill>
              <a:latin typeface="Times New Roman" panose="02020603050405020304" pitchFamily="18" charset="0"/>
              <a:cs typeface="Times New Roman" panose="02020603050405020304" pitchFamily="18" charset="0"/>
            </a:endParaRPr>
          </a:p>
          <a:p>
            <a:pPr>
              <a:spcAft>
                <a:spcPts val="500"/>
              </a:spcAft>
            </a:pPr>
            <a:endParaRPr lang="en-US" sz="1400" kern="1400" dirty="0">
              <a:solidFill>
                <a:srgbClr val="000000"/>
              </a:solidFill>
              <a:latin typeface="Times New Roman" panose="02020603050405020304" pitchFamily="18" charset="0"/>
              <a:cs typeface="Times New Roman" panose="02020603050405020304" pitchFamily="18" charset="0"/>
            </a:endParaRPr>
          </a:p>
          <a:p>
            <a:pPr>
              <a:spcAft>
                <a:spcPts val="500"/>
              </a:spcAft>
            </a:pPr>
            <a:endParaRPr lang="en-US" sz="1400" kern="1400" dirty="0">
              <a:solidFill>
                <a:srgbClr val="000000"/>
              </a:solidFill>
              <a:latin typeface="Times New Roman" panose="02020603050405020304" pitchFamily="18" charset="0"/>
              <a:cs typeface="Times New Roman" panose="02020603050405020304" pitchFamily="18" charset="0"/>
            </a:endParaRPr>
          </a:p>
          <a:p>
            <a:pPr>
              <a:spcAft>
                <a:spcPts val="500"/>
              </a:spcAft>
            </a:pPr>
            <a:endParaRPr lang="en-US" sz="1400" kern="1400" dirty="0">
              <a:solidFill>
                <a:srgbClr val="000000"/>
              </a:solidFill>
              <a:latin typeface="Times New Roman" panose="02020603050405020304" pitchFamily="18" charset="0"/>
              <a:cs typeface="Times New Roman" panose="02020603050405020304" pitchFamily="18" charset="0"/>
            </a:endParaRPr>
          </a:p>
          <a:p>
            <a:pPr>
              <a:spcAft>
                <a:spcPts val="500"/>
              </a:spcAft>
            </a:pPr>
            <a:endParaRPr lang="en-US" sz="1400" kern="1400" dirty="0">
              <a:solidFill>
                <a:srgbClr val="000000"/>
              </a:solidFill>
              <a:latin typeface="Times New Roman" panose="02020603050405020304" pitchFamily="18" charset="0"/>
              <a:cs typeface="Times New Roman" panose="02020603050405020304" pitchFamily="18" charset="0"/>
            </a:endParaRPr>
          </a:p>
          <a:p>
            <a:pPr>
              <a:spcAft>
                <a:spcPts val="500"/>
              </a:spcAft>
            </a:pPr>
            <a:endParaRPr lang="en-US" sz="1400" kern="1400" dirty="0">
              <a:solidFill>
                <a:srgbClr val="00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4B89D7F-9808-40E4-B50E-7855AFCEE032}"/>
              </a:ext>
            </a:extLst>
          </p:cNvPr>
          <p:cNvSpPr txBox="1"/>
          <p:nvPr/>
        </p:nvSpPr>
        <p:spPr>
          <a:xfrm>
            <a:off x="4097349" y="1738142"/>
            <a:ext cx="2454380" cy="246221"/>
          </a:xfrm>
          <a:prstGeom prst="rect">
            <a:avLst/>
          </a:prstGeom>
          <a:noFill/>
        </p:spPr>
        <p:txBody>
          <a:bodyPr wrap="square" rtlCol="0">
            <a:spAutoFit/>
          </a:bodyPr>
          <a:lstStyle/>
          <a:p>
            <a:r>
              <a:rPr lang="en-GB" sz="1000" dirty="0"/>
              <a:t> </a:t>
            </a:r>
          </a:p>
        </p:txBody>
      </p:sp>
      <p:sp>
        <p:nvSpPr>
          <p:cNvPr id="24" name="Rectangle 23">
            <a:extLst>
              <a:ext uri="{FF2B5EF4-FFF2-40B4-BE49-F238E27FC236}">
                <a16:creationId xmlns:a16="http://schemas.microsoft.com/office/drawing/2014/main" id="{01DBD361-7615-48F2-BF35-B23185872765}"/>
              </a:ext>
            </a:extLst>
          </p:cNvPr>
          <p:cNvSpPr/>
          <p:nvPr/>
        </p:nvSpPr>
        <p:spPr>
          <a:xfrm>
            <a:off x="152464" y="1816648"/>
            <a:ext cx="3316956" cy="346867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endParaRPr lang="en-US" sz="1300" dirty="0">
              <a:solidFill>
                <a:schemeClr val="accent1">
                  <a:lumMod val="50000"/>
                </a:schemeClr>
              </a:solidFill>
              <a:latin typeface="Calibri" panose="020F0502020204030204" pitchFamily="34" charset="0"/>
              <a:cs typeface="Calibri" panose="020F0502020204030204" pitchFamily="34" charset="0"/>
            </a:endParaRPr>
          </a:p>
          <a:p>
            <a:r>
              <a:rPr lang="en-US" sz="1300" dirty="0">
                <a:solidFill>
                  <a:schemeClr val="accent1">
                    <a:lumMod val="50000"/>
                  </a:schemeClr>
                </a:solidFill>
                <a:latin typeface="Calibri" panose="020F0502020204030204" pitchFamily="34" charset="0"/>
                <a:cs typeface="Calibri" panose="020F0502020204030204" pitchFamily="34" charset="0"/>
              </a:rPr>
              <a:t>Year 4 had a fantastic time at Lodge Hill last week - who knew we could fit so many activities across 2 days! The children thoroughly enjoyed everything they got up to, from abseiling to zip lining, they all loved trying something they had never done before. Many children conquered their fear of heights by reaching the top of the climbing wall and abseiling back down, whilst others overcame being afraid of the dark by crawling through tunnels so small the teachers couldn't fit through! It was a fantastic few days away, and all the children represented the school brilliantly, we can't wait to visit again soon!</a:t>
            </a:r>
          </a:p>
        </p:txBody>
      </p:sp>
      <p:sp>
        <p:nvSpPr>
          <p:cNvPr id="31" name="TextBox 30">
            <a:extLst>
              <a:ext uri="{FF2B5EF4-FFF2-40B4-BE49-F238E27FC236}">
                <a16:creationId xmlns:a16="http://schemas.microsoft.com/office/drawing/2014/main" id="{22929343-2623-48F1-B6E3-9F99A4C43D92}"/>
              </a:ext>
            </a:extLst>
          </p:cNvPr>
          <p:cNvSpPr txBox="1"/>
          <p:nvPr/>
        </p:nvSpPr>
        <p:spPr>
          <a:xfrm>
            <a:off x="1780813" y="458207"/>
            <a:ext cx="3371436" cy="1107996"/>
          </a:xfrm>
          <a:prstGeom prst="rect">
            <a:avLst/>
          </a:prstGeom>
          <a:noFill/>
        </p:spPr>
        <p:txBody>
          <a:bodyPr wrap="none" rtlCol="0">
            <a:spAutoFit/>
          </a:bodyPr>
          <a:lstStyle/>
          <a:p>
            <a:r>
              <a:rPr lang="en-US" sz="4800" dirty="0">
                <a:solidFill>
                  <a:schemeClr val="bg1"/>
                </a:solidFill>
                <a:effectLst>
                  <a:outerShdw blurRad="38100" dist="38100" dir="2700000" algn="tl">
                    <a:srgbClr val="000000">
                      <a:alpha val="43137"/>
                    </a:srgbClr>
                  </a:outerShdw>
                </a:effectLst>
                <a:latin typeface="Berlin Sans FB" panose="020E0602020502020306" pitchFamily="34" charset="77"/>
              </a:rPr>
              <a:t>Newsletter</a:t>
            </a:r>
            <a:br>
              <a:rPr lang="en-US" sz="3600" dirty="0">
                <a:solidFill>
                  <a:schemeClr val="bg1"/>
                </a:solidFill>
                <a:latin typeface="Berlin Sans FB" panose="020E0602020502020306" pitchFamily="34" charset="77"/>
              </a:rPr>
            </a:br>
            <a:r>
              <a:rPr lang="en-US" dirty="0">
                <a:ln w="3175">
                  <a:noFill/>
                </a:ln>
                <a:solidFill>
                  <a:schemeClr val="bg1"/>
                </a:solidFill>
                <a:effectLst>
                  <a:outerShdw blurRad="38100" dist="38100" dir="2700000" algn="tl">
                    <a:srgbClr val="000000">
                      <a:alpha val="43137"/>
                    </a:srgbClr>
                  </a:outerShdw>
                </a:effectLst>
                <a:latin typeface="Berlin Sans FB" panose="020E0602020502020306" pitchFamily="34" charset="77"/>
              </a:rPr>
              <a:t>Learning and Achieving Together</a:t>
            </a:r>
            <a:endParaRPr lang="en-US" sz="3600" dirty="0">
              <a:ln w="3175">
                <a:noFill/>
              </a:ln>
              <a:solidFill>
                <a:schemeClr val="bg1"/>
              </a:solidFill>
              <a:effectLst>
                <a:outerShdw blurRad="38100" dist="38100" dir="2700000" algn="tl">
                  <a:srgbClr val="000000">
                    <a:alpha val="43137"/>
                  </a:srgbClr>
                </a:outerShdw>
              </a:effectLst>
              <a:latin typeface="Berlin Sans FB" panose="020E0602020502020306" pitchFamily="34" charset="77"/>
            </a:endParaRPr>
          </a:p>
        </p:txBody>
      </p:sp>
      <p:sp>
        <p:nvSpPr>
          <p:cNvPr id="32" name="TextBox 31">
            <a:extLst>
              <a:ext uri="{FF2B5EF4-FFF2-40B4-BE49-F238E27FC236}">
                <a16:creationId xmlns:a16="http://schemas.microsoft.com/office/drawing/2014/main" id="{C2437F8E-A572-4893-A22F-072CFCA7820B}"/>
              </a:ext>
            </a:extLst>
          </p:cNvPr>
          <p:cNvSpPr txBox="1"/>
          <p:nvPr/>
        </p:nvSpPr>
        <p:spPr>
          <a:xfrm>
            <a:off x="1781371" y="144329"/>
            <a:ext cx="3164649" cy="461665"/>
          </a:xfrm>
          <a:prstGeom prst="rect">
            <a:avLst/>
          </a:prstGeom>
          <a:noFill/>
        </p:spPr>
        <p:txBody>
          <a:bodyPr wrap="none" rtlCol="0">
            <a:spAutoFit/>
          </a:bodyPr>
          <a:lstStyle/>
          <a:p>
            <a:r>
              <a:rPr lang="en-US" sz="2400" dirty="0">
                <a:solidFill>
                  <a:schemeClr val="bg1"/>
                </a:solidFill>
                <a:effectLst>
                  <a:outerShdw blurRad="38100" dist="38100" dir="2700000" algn="tl">
                    <a:srgbClr val="000000">
                      <a:alpha val="43137"/>
                    </a:srgbClr>
                  </a:outerShdw>
                </a:effectLst>
                <a:latin typeface="Berlin Sans FB" panose="020E0602020502020306" pitchFamily="34" charset="77"/>
              </a:rPr>
              <a:t>Southway Junior School</a:t>
            </a:r>
          </a:p>
        </p:txBody>
      </p:sp>
      <p:sp>
        <p:nvSpPr>
          <p:cNvPr id="34" name="Rectangle 33">
            <a:extLst>
              <a:ext uri="{FF2B5EF4-FFF2-40B4-BE49-F238E27FC236}">
                <a16:creationId xmlns:a16="http://schemas.microsoft.com/office/drawing/2014/main" id="{83C2F7C0-B266-4F69-B1D3-7E1B143CEA96}"/>
              </a:ext>
            </a:extLst>
          </p:cNvPr>
          <p:cNvSpPr/>
          <p:nvPr/>
        </p:nvSpPr>
        <p:spPr>
          <a:xfrm>
            <a:off x="3469420" y="1790608"/>
            <a:ext cx="3196700" cy="395088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endParaRPr lang="en-US" sz="1200" dirty="0">
              <a:solidFill>
                <a:schemeClr val="accent1">
                  <a:lumMod val="50000"/>
                </a:schemeClr>
              </a:solidFill>
              <a:latin typeface="Calibri" panose="020F0502020204030204" pitchFamily="34" charset="0"/>
              <a:cs typeface="Calibri" panose="020F0502020204030204" pitchFamily="34" charset="0"/>
            </a:endParaRPr>
          </a:p>
          <a:p>
            <a:endParaRPr lang="en-US" sz="1200" dirty="0">
              <a:solidFill>
                <a:schemeClr val="accent1">
                  <a:lumMod val="50000"/>
                </a:schemeClr>
              </a:solidFill>
              <a:latin typeface="Calibri" panose="020F0502020204030204" pitchFamily="34" charset="0"/>
              <a:cs typeface="Calibri" panose="020F0502020204030204" pitchFamily="34" charset="0"/>
            </a:endParaRPr>
          </a:p>
          <a:p>
            <a:endParaRPr lang="en-US" sz="1200" dirty="0">
              <a:solidFill>
                <a:schemeClr val="accent1">
                  <a:lumMod val="50000"/>
                </a:schemeClr>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171EE0A5-3E48-46A4-8646-62CC84A140FB}"/>
              </a:ext>
            </a:extLst>
          </p:cNvPr>
          <p:cNvSpPr txBox="1"/>
          <p:nvPr/>
        </p:nvSpPr>
        <p:spPr>
          <a:xfrm>
            <a:off x="845824" y="1808725"/>
            <a:ext cx="2004687" cy="369332"/>
          </a:xfrm>
          <a:prstGeom prst="rect">
            <a:avLst/>
          </a:prstGeom>
          <a:noFill/>
        </p:spPr>
        <p:txBody>
          <a:bodyPr wrap="square" rtlCol="0">
            <a:spAutoFit/>
          </a:bodyPr>
          <a:lstStyle/>
          <a:p>
            <a:r>
              <a:rPr lang="en-US" dirty="0">
                <a:solidFill>
                  <a:schemeClr val="accent4">
                    <a:lumMod val="75000"/>
                  </a:schemeClr>
                </a:solidFill>
                <a:latin typeface="Berlin Sans FB" panose="020E0602020502020306" pitchFamily="34" charset="77"/>
              </a:rPr>
              <a:t>Lodge Hill Year 4</a:t>
            </a:r>
          </a:p>
        </p:txBody>
      </p:sp>
      <p:pic>
        <p:nvPicPr>
          <p:cNvPr id="4" name="Picture 3">
            <a:extLst>
              <a:ext uri="{FF2B5EF4-FFF2-40B4-BE49-F238E27FC236}">
                <a16:creationId xmlns:a16="http://schemas.microsoft.com/office/drawing/2014/main" id="{54D2ABCF-3310-40C3-A5E7-AA6B1FAE0036}"/>
              </a:ext>
            </a:extLst>
          </p:cNvPr>
          <p:cNvPicPr>
            <a:picLocks noChangeAspect="1"/>
          </p:cNvPicPr>
          <p:nvPr/>
        </p:nvPicPr>
        <p:blipFill>
          <a:blip r:embed="rId12"/>
          <a:stretch>
            <a:fillRect/>
          </a:stretch>
        </p:blipFill>
        <p:spPr>
          <a:xfrm>
            <a:off x="3595466" y="7438305"/>
            <a:ext cx="3005352" cy="1121889"/>
          </a:xfrm>
          <a:prstGeom prst="rect">
            <a:avLst/>
          </a:prstGeom>
        </p:spPr>
      </p:pic>
      <p:sp>
        <p:nvSpPr>
          <p:cNvPr id="35" name="TextBox 34">
            <a:extLst>
              <a:ext uri="{FF2B5EF4-FFF2-40B4-BE49-F238E27FC236}">
                <a16:creationId xmlns:a16="http://schemas.microsoft.com/office/drawing/2014/main" id="{4ECBE909-D926-47E0-A27D-8EE10D51B83D}"/>
              </a:ext>
            </a:extLst>
          </p:cNvPr>
          <p:cNvSpPr txBox="1"/>
          <p:nvPr/>
        </p:nvSpPr>
        <p:spPr>
          <a:xfrm>
            <a:off x="3864149" y="7119314"/>
            <a:ext cx="2687580" cy="369332"/>
          </a:xfrm>
          <a:prstGeom prst="rect">
            <a:avLst/>
          </a:prstGeom>
          <a:noFill/>
        </p:spPr>
        <p:txBody>
          <a:bodyPr wrap="square" rtlCol="0">
            <a:spAutoFit/>
          </a:bodyPr>
          <a:lstStyle/>
          <a:p>
            <a:r>
              <a:rPr lang="en-US" dirty="0">
                <a:solidFill>
                  <a:schemeClr val="accent4">
                    <a:lumMod val="75000"/>
                  </a:schemeClr>
                </a:solidFill>
                <a:latin typeface="Berlin Sans FB" panose="020E0602020502020306" pitchFamily="34" charset="77"/>
              </a:rPr>
              <a:t>Keep our Children Safe!</a:t>
            </a:r>
          </a:p>
        </p:txBody>
      </p:sp>
      <p:pic>
        <p:nvPicPr>
          <p:cNvPr id="5" name="Picture 4">
            <a:extLst>
              <a:ext uri="{FF2B5EF4-FFF2-40B4-BE49-F238E27FC236}">
                <a16:creationId xmlns:a16="http://schemas.microsoft.com/office/drawing/2014/main" id="{C46D9F46-D41E-4751-A987-B676C70F6824}"/>
              </a:ext>
            </a:extLst>
          </p:cNvPr>
          <p:cNvPicPr>
            <a:picLocks noChangeAspect="1"/>
          </p:cNvPicPr>
          <p:nvPr/>
        </p:nvPicPr>
        <p:blipFill>
          <a:blip r:embed="rId13"/>
          <a:stretch>
            <a:fillRect/>
          </a:stretch>
        </p:blipFill>
        <p:spPr>
          <a:xfrm>
            <a:off x="3429000" y="1807116"/>
            <a:ext cx="1538368" cy="1637651"/>
          </a:xfrm>
          <a:prstGeom prst="rect">
            <a:avLst/>
          </a:prstGeom>
        </p:spPr>
      </p:pic>
      <p:pic>
        <p:nvPicPr>
          <p:cNvPr id="6" name="Picture 5">
            <a:extLst>
              <a:ext uri="{FF2B5EF4-FFF2-40B4-BE49-F238E27FC236}">
                <a16:creationId xmlns:a16="http://schemas.microsoft.com/office/drawing/2014/main" id="{2BA3BA29-5C56-4997-B364-F75290C76AB8}"/>
              </a:ext>
            </a:extLst>
          </p:cNvPr>
          <p:cNvPicPr>
            <a:picLocks noChangeAspect="1"/>
          </p:cNvPicPr>
          <p:nvPr/>
        </p:nvPicPr>
        <p:blipFill>
          <a:blip r:embed="rId14"/>
          <a:stretch>
            <a:fillRect/>
          </a:stretch>
        </p:blipFill>
        <p:spPr>
          <a:xfrm>
            <a:off x="4959312" y="1818326"/>
            <a:ext cx="1685066" cy="1626441"/>
          </a:xfrm>
          <a:prstGeom prst="rect">
            <a:avLst/>
          </a:prstGeom>
        </p:spPr>
      </p:pic>
      <p:pic>
        <p:nvPicPr>
          <p:cNvPr id="9" name="Picture 8">
            <a:extLst>
              <a:ext uri="{FF2B5EF4-FFF2-40B4-BE49-F238E27FC236}">
                <a16:creationId xmlns:a16="http://schemas.microsoft.com/office/drawing/2014/main" id="{DCD150EC-FB41-4181-8AB6-EF6D47A7BFCD}"/>
              </a:ext>
            </a:extLst>
          </p:cNvPr>
          <p:cNvPicPr>
            <a:picLocks noChangeAspect="1"/>
          </p:cNvPicPr>
          <p:nvPr/>
        </p:nvPicPr>
        <p:blipFill>
          <a:blip r:embed="rId15"/>
          <a:stretch>
            <a:fillRect/>
          </a:stretch>
        </p:blipFill>
        <p:spPr>
          <a:xfrm>
            <a:off x="5370547" y="422165"/>
            <a:ext cx="1356847" cy="1119819"/>
          </a:xfrm>
          <a:prstGeom prst="rect">
            <a:avLst/>
          </a:prstGeom>
          <a:ln w="6350">
            <a:solidFill>
              <a:srgbClr val="FFFF00"/>
            </a:solidFill>
          </a:ln>
        </p:spPr>
      </p:pic>
      <p:pic>
        <p:nvPicPr>
          <p:cNvPr id="10" name="Picture 9">
            <a:extLst>
              <a:ext uri="{FF2B5EF4-FFF2-40B4-BE49-F238E27FC236}">
                <a16:creationId xmlns:a16="http://schemas.microsoft.com/office/drawing/2014/main" id="{D9764DD6-569A-45CD-B81F-64FC8DEC1C50}"/>
              </a:ext>
            </a:extLst>
          </p:cNvPr>
          <p:cNvPicPr>
            <a:picLocks noChangeAspect="1"/>
          </p:cNvPicPr>
          <p:nvPr/>
        </p:nvPicPr>
        <p:blipFill>
          <a:blip r:embed="rId16"/>
          <a:stretch>
            <a:fillRect/>
          </a:stretch>
        </p:blipFill>
        <p:spPr>
          <a:xfrm>
            <a:off x="3418499" y="3382786"/>
            <a:ext cx="3235406" cy="2204370"/>
          </a:xfrm>
          <a:prstGeom prst="rect">
            <a:avLst/>
          </a:prstGeom>
        </p:spPr>
      </p:pic>
      <p:sp>
        <p:nvSpPr>
          <p:cNvPr id="17" name="TextBox 16">
            <a:extLst>
              <a:ext uri="{FF2B5EF4-FFF2-40B4-BE49-F238E27FC236}">
                <a16:creationId xmlns:a16="http://schemas.microsoft.com/office/drawing/2014/main" id="{D674F54F-45D8-4577-9689-80BD91A69AA4}"/>
              </a:ext>
            </a:extLst>
          </p:cNvPr>
          <p:cNvSpPr txBox="1"/>
          <p:nvPr/>
        </p:nvSpPr>
        <p:spPr>
          <a:xfrm>
            <a:off x="163675" y="5066853"/>
            <a:ext cx="3204057" cy="1015663"/>
          </a:xfrm>
          <a:prstGeom prst="rect">
            <a:avLst/>
          </a:prstGeom>
          <a:solidFill>
            <a:srgbClr val="99CCFF"/>
          </a:solidFill>
          <a:ln w="38100">
            <a:solidFill>
              <a:srgbClr val="CC9900"/>
            </a:solidFill>
          </a:ln>
        </p:spPr>
        <p:txBody>
          <a:bodyPr wrap="square" rtlCol="0">
            <a:spAutoFit/>
          </a:bodyPr>
          <a:lstStyle/>
          <a:p>
            <a:r>
              <a:rPr lang="en-US" sz="1200" b="1" dirty="0">
                <a:solidFill>
                  <a:srgbClr val="002060"/>
                </a:solidFill>
              </a:rPr>
              <a:t>We are looking to recruit a brilliant new Teaching Assistant. Please apply via our website if you would like to join the team, </a:t>
            </a:r>
            <a:r>
              <a:rPr lang="en-US" sz="1200" dirty="0">
                <a:solidFill>
                  <a:srgbClr val="002060"/>
                </a:solidFill>
                <a:hlinkClick r:id="rId17"/>
              </a:rPr>
              <a:t>https://southwayjunior.eschools.co.uk/web/vacancies_1/380748</a:t>
            </a:r>
            <a:endParaRPr lang="en-US" sz="1200" dirty="0">
              <a:solidFill>
                <a:srgbClr val="002060"/>
              </a:solidFill>
            </a:endParaRPr>
          </a:p>
        </p:txBody>
      </p:sp>
    </p:spTree>
    <p:extLst>
      <p:ext uri="{BB962C8B-B14F-4D97-AF65-F5344CB8AC3E}">
        <p14:creationId xmlns:p14="http://schemas.microsoft.com/office/powerpoint/2010/main" val="2493649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CEF676C-5DB2-4A25-9ACE-6B0B8D952105}"/>
              </a:ext>
            </a:extLst>
          </p:cNvPr>
          <p:cNvPicPr>
            <a:picLocks noChangeAspect="1"/>
          </p:cNvPicPr>
          <p:nvPr/>
        </p:nvPicPr>
        <p:blipFill>
          <a:blip r:embed="rId2"/>
          <a:stretch>
            <a:fillRect/>
          </a:stretch>
        </p:blipFill>
        <p:spPr>
          <a:xfrm>
            <a:off x="4826907" y="3950132"/>
            <a:ext cx="1972647" cy="2084417"/>
          </a:xfrm>
          <a:prstGeom prst="rect">
            <a:avLst/>
          </a:prstGeom>
        </p:spPr>
      </p:pic>
      <p:sp>
        <p:nvSpPr>
          <p:cNvPr id="2" name="Title 1"/>
          <p:cNvSpPr>
            <a:spLocks noGrp="1"/>
          </p:cNvSpPr>
          <p:nvPr>
            <p:ph type="title" idx="4294967295"/>
          </p:nvPr>
        </p:nvSpPr>
        <p:spPr>
          <a:xfrm>
            <a:off x="0" y="0"/>
            <a:ext cx="6858000" cy="1584325"/>
          </a:xfrm>
          <a:solidFill>
            <a:schemeClr val="accent1">
              <a:lumMod val="75000"/>
            </a:schemeClr>
          </a:solidFill>
          <a:ln>
            <a:noFill/>
          </a:ln>
        </p:spPr>
        <p:txBody>
          <a:bodyPr>
            <a:noAutofit/>
          </a:bodyPr>
          <a:lstStyle/>
          <a:p>
            <a:r>
              <a:rPr lang="en-US" sz="3600" b="1" dirty="0">
                <a:solidFill>
                  <a:schemeClr val="bg1"/>
                </a:solidFill>
                <a:effectLst>
                  <a:outerShdw blurRad="38100" dist="38100" dir="2700000" algn="tl">
                    <a:srgbClr val="000000">
                      <a:alpha val="43137"/>
                    </a:srgbClr>
                  </a:outerShdw>
                </a:effectLst>
                <a:latin typeface="Berlin Sans FB" panose="020E0602020502020306" pitchFamily="34" charset="0"/>
              </a:rPr>
              <a:t>            </a:t>
            </a:r>
            <a:r>
              <a:rPr lang="en-US" sz="4400" b="1" dirty="0">
                <a:solidFill>
                  <a:schemeClr val="bg1"/>
                </a:solidFill>
                <a:effectLst>
                  <a:outerShdw blurRad="38100" dist="38100" dir="2700000" algn="tl">
                    <a:srgbClr val="000000">
                      <a:alpha val="43137"/>
                    </a:srgbClr>
                  </a:outerShdw>
                </a:effectLst>
                <a:latin typeface="Berlin Sans FB" panose="020E0602020502020306" pitchFamily="34" charset="0"/>
              </a:rPr>
              <a:t>Achievements  </a:t>
            </a:r>
            <a:endParaRPr lang="en-GB" sz="4800"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pic>
        <p:nvPicPr>
          <p:cNvPr id="6" name="Picture 5" descr="Logo&#10;&#10;Description automatically generated">
            <a:extLst>
              <a:ext uri="{FF2B5EF4-FFF2-40B4-BE49-F238E27FC236}">
                <a16:creationId xmlns:a16="http://schemas.microsoft.com/office/drawing/2014/main" id="{B0A0358D-B2F0-9248-9D2C-48A22880635E}"/>
              </a:ext>
            </a:extLst>
          </p:cNvPr>
          <p:cNvPicPr>
            <a:picLocks noChangeAspect="1"/>
          </p:cNvPicPr>
          <p:nvPr/>
        </p:nvPicPr>
        <p:blipFill rotWithShape="1">
          <a:blip r:embed="rId3"/>
          <a:srcRect l="707" t="638" r="425" b="991"/>
          <a:stretch/>
        </p:blipFill>
        <p:spPr>
          <a:xfrm>
            <a:off x="147756" y="151568"/>
            <a:ext cx="1209032" cy="1239253"/>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sp>
        <p:nvSpPr>
          <p:cNvPr id="27" name="TextBox 26"/>
          <p:cNvSpPr txBox="1"/>
          <p:nvPr/>
        </p:nvSpPr>
        <p:spPr>
          <a:xfrm>
            <a:off x="4374159" y="3242307"/>
            <a:ext cx="192262" cy="363164"/>
          </a:xfrm>
          <a:prstGeom prst="rect">
            <a:avLst/>
          </a:prstGeom>
          <a:noFill/>
        </p:spPr>
        <p:txBody>
          <a:bodyPr wrap="none" rtlCol="0">
            <a:spAutoFit/>
          </a:bodyPr>
          <a:lstStyle/>
          <a:p>
            <a:endParaRPr lang="en-GB" dirty="0"/>
          </a:p>
        </p:txBody>
      </p:sp>
      <p:sp>
        <p:nvSpPr>
          <p:cNvPr id="66" name="TextBox 65">
            <a:extLst>
              <a:ext uri="{FF2B5EF4-FFF2-40B4-BE49-F238E27FC236}">
                <a16:creationId xmlns:a16="http://schemas.microsoft.com/office/drawing/2014/main" id="{F6DD853C-5865-4E79-BC75-EB3B54680492}"/>
              </a:ext>
            </a:extLst>
          </p:cNvPr>
          <p:cNvSpPr txBox="1"/>
          <p:nvPr/>
        </p:nvSpPr>
        <p:spPr>
          <a:xfrm>
            <a:off x="192735" y="3236673"/>
            <a:ext cx="6549324" cy="646331"/>
          </a:xfrm>
          <a:prstGeom prst="rect">
            <a:avLst/>
          </a:prstGeom>
          <a:noFill/>
          <a:ln>
            <a:solidFill>
              <a:srgbClr val="CC9900"/>
            </a:solidFill>
          </a:ln>
        </p:spPr>
        <p:txBody>
          <a:bodyPr wrap="square" rtlCol="0">
            <a:spAutoFit/>
          </a:bodyPr>
          <a:lstStyle/>
          <a:p>
            <a:r>
              <a:rPr lang="en-GB" sz="1200" dirty="0">
                <a:solidFill>
                  <a:srgbClr val="002060"/>
                </a:solidFill>
              </a:rPr>
              <a:t>These children have been busy winning prizes in the Science Quiz, earning their Southway Values Certificates, doing gymnastics, visiting ‘Go Ape’, playing football &amp; raising money for St Peter &amp; St James’ Hospice!</a:t>
            </a:r>
          </a:p>
        </p:txBody>
      </p:sp>
      <p:sp>
        <p:nvSpPr>
          <p:cNvPr id="18" name="TextBox 17">
            <a:extLst>
              <a:ext uri="{FF2B5EF4-FFF2-40B4-BE49-F238E27FC236}">
                <a16:creationId xmlns:a16="http://schemas.microsoft.com/office/drawing/2014/main" id="{45DAD236-9905-4124-BBF7-F46841BC62CB}"/>
              </a:ext>
            </a:extLst>
          </p:cNvPr>
          <p:cNvSpPr txBox="1"/>
          <p:nvPr/>
        </p:nvSpPr>
        <p:spPr>
          <a:xfrm>
            <a:off x="5729164" y="83833"/>
            <a:ext cx="822661" cy="276999"/>
          </a:xfrm>
          <a:prstGeom prst="rect">
            <a:avLst/>
          </a:prstGeom>
          <a:noFill/>
        </p:spPr>
        <p:txBody>
          <a:bodyPr wrap="none" rtlCol="0">
            <a:spAutoFit/>
          </a:bodyPr>
          <a:lstStyle/>
          <a:p>
            <a:r>
              <a:rPr lang="en-US" sz="1200">
                <a:solidFill>
                  <a:schemeClr val="bg1"/>
                </a:solidFill>
                <a:latin typeface="Berlin Sans FB" panose="020E0602020502020306" pitchFamily="34" charset="77"/>
              </a:rPr>
              <a:t>June </a:t>
            </a:r>
            <a:r>
              <a:rPr lang="en-US" sz="1200" dirty="0">
                <a:solidFill>
                  <a:schemeClr val="bg1"/>
                </a:solidFill>
                <a:latin typeface="Berlin Sans FB" panose="020E0602020502020306" pitchFamily="34" charset="77"/>
              </a:rPr>
              <a:t>2024</a:t>
            </a:r>
          </a:p>
        </p:txBody>
      </p:sp>
      <p:pic>
        <p:nvPicPr>
          <p:cNvPr id="4" name="Picture 3">
            <a:extLst>
              <a:ext uri="{FF2B5EF4-FFF2-40B4-BE49-F238E27FC236}">
                <a16:creationId xmlns:a16="http://schemas.microsoft.com/office/drawing/2014/main" id="{3D95FE01-361E-4D8E-BE40-C1EDBC4D19DA}"/>
              </a:ext>
            </a:extLst>
          </p:cNvPr>
          <p:cNvPicPr>
            <a:picLocks noChangeAspect="1"/>
          </p:cNvPicPr>
          <p:nvPr/>
        </p:nvPicPr>
        <p:blipFill>
          <a:blip r:embed="rId4"/>
          <a:stretch>
            <a:fillRect/>
          </a:stretch>
        </p:blipFill>
        <p:spPr>
          <a:xfrm>
            <a:off x="213859" y="3962487"/>
            <a:ext cx="1724297" cy="2216547"/>
          </a:xfrm>
          <a:prstGeom prst="rect">
            <a:avLst/>
          </a:prstGeom>
        </p:spPr>
      </p:pic>
      <p:pic>
        <p:nvPicPr>
          <p:cNvPr id="10" name="Picture 9">
            <a:extLst>
              <a:ext uri="{FF2B5EF4-FFF2-40B4-BE49-F238E27FC236}">
                <a16:creationId xmlns:a16="http://schemas.microsoft.com/office/drawing/2014/main" id="{8278D4C0-DB13-4CE2-A50B-651C25DCE721}"/>
              </a:ext>
            </a:extLst>
          </p:cNvPr>
          <p:cNvPicPr>
            <a:picLocks noChangeAspect="1"/>
          </p:cNvPicPr>
          <p:nvPr/>
        </p:nvPicPr>
        <p:blipFill>
          <a:blip r:embed="rId5"/>
          <a:stretch>
            <a:fillRect/>
          </a:stretch>
        </p:blipFill>
        <p:spPr>
          <a:xfrm>
            <a:off x="1076008" y="6047636"/>
            <a:ext cx="1387226" cy="1693684"/>
          </a:xfrm>
          <a:prstGeom prst="rect">
            <a:avLst/>
          </a:prstGeom>
        </p:spPr>
      </p:pic>
      <p:pic>
        <p:nvPicPr>
          <p:cNvPr id="12" name="Picture 11">
            <a:extLst>
              <a:ext uri="{FF2B5EF4-FFF2-40B4-BE49-F238E27FC236}">
                <a16:creationId xmlns:a16="http://schemas.microsoft.com/office/drawing/2014/main" id="{86044D0C-8A83-42DF-9099-DB9092BA4678}"/>
              </a:ext>
            </a:extLst>
          </p:cNvPr>
          <p:cNvPicPr>
            <a:picLocks noChangeAspect="1"/>
          </p:cNvPicPr>
          <p:nvPr/>
        </p:nvPicPr>
        <p:blipFill>
          <a:blip r:embed="rId6"/>
          <a:stretch>
            <a:fillRect/>
          </a:stretch>
        </p:blipFill>
        <p:spPr>
          <a:xfrm>
            <a:off x="2463234" y="6018420"/>
            <a:ext cx="1931532" cy="1693684"/>
          </a:xfrm>
          <a:prstGeom prst="rect">
            <a:avLst/>
          </a:prstGeom>
        </p:spPr>
      </p:pic>
      <p:pic>
        <p:nvPicPr>
          <p:cNvPr id="14" name="Picture 13">
            <a:extLst>
              <a:ext uri="{FF2B5EF4-FFF2-40B4-BE49-F238E27FC236}">
                <a16:creationId xmlns:a16="http://schemas.microsoft.com/office/drawing/2014/main" id="{02857968-2279-47A1-8504-C2A3F9C72A4B}"/>
              </a:ext>
            </a:extLst>
          </p:cNvPr>
          <p:cNvPicPr>
            <a:picLocks noChangeAspect="1"/>
          </p:cNvPicPr>
          <p:nvPr/>
        </p:nvPicPr>
        <p:blipFill>
          <a:blip r:embed="rId7"/>
          <a:stretch>
            <a:fillRect/>
          </a:stretch>
        </p:blipFill>
        <p:spPr>
          <a:xfrm>
            <a:off x="4374159" y="6018420"/>
            <a:ext cx="2042615" cy="1693684"/>
          </a:xfrm>
          <a:prstGeom prst="rect">
            <a:avLst/>
          </a:prstGeom>
        </p:spPr>
      </p:pic>
      <p:pic>
        <p:nvPicPr>
          <p:cNvPr id="16" name="Picture 15">
            <a:extLst>
              <a:ext uri="{FF2B5EF4-FFF2-40B4-BE49-F238E27FC236}">
                <a16:creationId xmlns:a16="http://schemas.microsoft.com/office/drawing/2014/main" id="{05428E52-40C5-4E69-AD75-F229714A7689}"/>
              </a:ext>
            </a:extLst>
          </p:cNvPr>
          <p:cNvPicPr>
            <a:picLocks noChangeAspect="1"/>
          </p:cNvPicPr>
          <p:nvPr/>
        </p:nvPicPr>
        <p:blipFill>
          <a:blip r:embed="rId8"/>
          <a:stretch>
            <a:fillRect/>
          </a:stretch>
        </p:blipFill>
        <p:spPr>
          <a:xfrm>
            <a:off x="149466" y="7770536"/>
            <a:ext cx="2841123" cy="1560690"/>
          </a:xfrm>
          <a:prstGeom prst="rect">
            <a:avLst/>
          </a:prstGeom>
        </p:spPr>
      </p:pic>
      <p:pic>
        <p:nvPicPr>
          <p:cNvPr id="8" name="Picture 7">
            <a:extLst>
              <a:ext uri="{FF2B5EF4-FFF2-40B4-BE49-F238E27FC236}">
                <a16:creationId xmlns:a16="http://schemas.microsoft.com/office/drawing/2014/main" id="{CB23B071-771A-42DE-9C80-5AB2AF326DA0}"/>
              </a:ext>
            </a:extLst>
          </p:cNvPr>
          <p:cNvPicPr>
            <a:picLocks noChangeAspect="1"/>
          </p:cNvPicPr>
          <p:nvPr/>
        </p:nvPicPr>
        <p:blipFill>
          <a:blip r:embed="rId9"/>
          <a:stretch>
            <a:fillRect/>
          </a:stretch>
        </p:blipFill>
        <p:spPr>
          <a:xfrm>
            <a:off x="1884867" y="3941436"/>
            <a:ext cx="3324819" cy="2216547"/>
          </a:xfrm>
          <a:prstGeom prst="rect">
            <a:avLst/>
          </a:prstGeom>
        </p:spPr>
      </p:pic>
      <p:pic>
        <p:nvPicPr>
          <p:cNvPr id="23" name="Picture 22">
            <a:extLst>
              <a:ext uri="{FF2B5EF4-FFF2-40B4-BE49-F238E27FC236}">
                <a16:creationId xmlns:a16="http://schemas.microsoft.com/office/drawing/2014/main" id="{9A9DBD87-5B1D-4D9D-900B-FC7BA65429DC}"/>
              </a:ext>
            </a:extLst>
          </p:cNvPr>
          <p:cNvPicPr>
            <a:picLocks noChangeAspect="1"/>
          </p:cNvPicPr>
          <p:nvPr/>
        </p:nvPicPr>
        <p:blipFill>
          <a:blip r:embed="rId10"/>
          <a:stretch>
            <a:fillRect/>
          </a:stretch>
        </p:blipFill>
        <p:spPr>
          <a:xfrm>
            <a:off x="2979708" y="7770536"/>
            <a:ext cx="1651610" cy="1560690"/>
          </a:xfrm>
          <a:prstGeom prst="rect">
            <a:avLst/>
          </a:prstGeom>
        </p:spPr>
      </p:pic>
      <p:pic>
        <p:nvPicPr>
          <p:cNvPr id="25" name="Picture 24">
            <a:extLst>
              <a:ext uri="{FF2B5EF4-FFF2-40B4-BE49-F238E27FC236}">
                <a16:creationId xmlns:a16="http://schemas.microsoft.com/office/drawing/2014/main" id="{A5589BF3-C1B9-4FF6-B067-5D0C4D066522}"/>
              </a:ext>
            </a:extLst>
          </p:cNvPr>
          <p:cNvPicPr>
            <a:picLocks noChangeAspect="1"/>
          </p:cNvPicPr>
          <p:nvPr/>
        </p:nvPicPr>
        <p:blipFill>
          <a:blip r:embed="rId11"/>
          <a:stretch>
            <a:fillRect/>
          </a:stretch>
        </p:blipFill>
        <p:spPr>
          <a:xfrm>
            <a:off x="4631318" y="7653671"/>
            <a:ext cx="1808858" cy="1677555"/>
          </a:xfrm>
          <a:prstGeom prst="rect">
            <a:avLst/>
          </a:prstGeom>
        </p:spPr>
      </p:pic>
      <p:sp>
        <p:nvSpPr>
          <p:cNvPr id="17" name="Rectangle 16">
            <a:extLst>
              <a:ext uri="{FF2B5EF4-FFF2-40B4-BE49-F238E27FC236}">
                <a16:creationId xmlns:a16="http://schemas.microsoft.com/office/drawing/2014/main" id="{6EDBFAC4-4790-4D8E-AF30-8881E61E4F79}"/>
              </a:ext>
            </a:extLst>
          </p:cNvPr>
          <p:cNvSpPr/>
          <p:nvPr/>
        </p:nvSpPr>
        <p:spPr>
          <a:xfrm>
            <a:off x="147755" y="1735322"/>
            <a:ext cx="6549323" cy="1383551"/>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endParaRPr lang="en-US" sz="1200" b="1" dirty="0">
              <a:solidFill>
                <a:schemeClr val="accent1">
                  <a:lumMod val="50000"/>
                </a:schemeClr>
              </a:solidFill>
              <a:latin typeface="Calibri" panose="020F0502020204030204" pitchFamily="34" charset="0"/>
              <a:cs typeface="Calibri" panose="020F0502020204030204" pitchFamily="34" charset="0"/>
            </a:endParaRPr>
          </a:p>
          <a:p>
            <a:r>
              <a:rPr lang="en-US" sz="1200" b="1" dirty="0">
                <a:solidFill>
                  <a:schemeClr val="accent1">
                    <a:lumMod val="50000"/>
                  </a:schemeClr>
                </a:solidFill>
                <a:latin typeface="Calibri" panose="020F0502020204030204" pitchFamily="34" charset="0"/>
                <a:cs typeface="Calibri" panose="020F0502020204030204" pitchFamily="34" charset="0"/>
              </a:rPr>
              <a:t>The children have been taking part in lots of sporting activities this week. Teams of children competed in Area Sports at The Burgess Hill Academy and we await the final scores on this locality competition. The year 5 and 6  girls took part in a Kwik cricket competition winning 3 out of 4 games which put them in second place overall. A team also took part in the Boccia and Curling festival at the Triangle. This was a new sport for some of the children and they all had fun trying something new.</a:t>
            </a:r>
            <a:endParaRPr lang="en-US" sz="1200" dirty="0">
              <a:solidFill>
                <a:schemeClr val="accent1">
                  <a:lumMod val="50000"/>
                </a:schemeClr>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3C9A717-A3A5-4442-8699-D272D1E22C74}"/>
              </a:ext>
            </a:extLst>
          </p:cNvPr>
          <p:cNvSpPr txBox="1"/>
          <p:nvPr/>
        </p:nvSpPr>
        <p:spPr>
          <a:xfrm>
            <a:off x="2463234" y="1685959"/>
            <a:ext cx="1931532" cy="369332"/>
          </a:xfrm>
          <a:prstGeom prst="rect">
            <a:avLst/>
          </a:prstGeom>
          <a:noFill/>
        </p:spPr>
        <p:txBody>
          <a:bodyPr wrap="square" rtlCol="0">
            <a:spAutoFit/>
          </a:bodyPr>
          <a:lstStyle/>
          <a:p>
            <a:r>
              <a:rPr lang="en-US" dirty="0">
                <a:solidFill>
                  <a:schemeClr val="accent4">
                    <a:lumMod val="75000"/>
                  </a:schemeClr>
                </a:solidFill>
                <a:latin typeface="Berlin Sans FB" panose="020E0602020502020306" pitchFamily="34" charset="77"/>
              </a:rPr>
              <a:t>Sports Round Up</a:t>
            </a:r>
          </a:p>
        </p:txBody>
      </p:sp>
      <p:pic>
        <p:nvPicPr>
          <p:cNvPr id="3" name="Picture 2">
            <a:extLst>
              <a:ext uri="{FF2B5EF4-FFF2-40B4-BE49-F238E27FC236}">
                <a16:creationId xmlns:a16="http://schemas.microsoft.com/office/drawing/2014/main" id="{088990AD-950C-4FE1-9670-E85FAC6AFDE4}"/>
              </a:ext>
            </a:extLst>
          </p:cNvPr>
          <p:cNvPicPr>
            <a:picLocks noChangeAspect="1"/>
          </p:cNvPicPr>
          <p:nvPr/>
        </p:nvPicPr>
        <p:blipFill>
          <a:blip r:embed="rId12"/>
          <a:stretch>
            <a:fillRect/>
          </a:stretch>
        </p:blipFill>
        <p:spPr>
          <a:xfrm>
            <a:off x="5595294" y="369528"/>
            <a:ext cx="1204260" cy="1062780"/>
          </a:xfrm>
          <a:prstGeom prst="rect">
            <a:avLst/>
          </a:prstGeom>
          <a:ln>
            <a:solidFill>
              <a:srgbClr val="FFFF00"/>
            </a:solidFill>
          </a:ln>
        </p:spPr>
      </p:pic>
    </p:spTree>
    <p:extLst>
      <p:ext uri="{BB962C8B-B14F-4D97-AF65-F5344CB8AC3E}">
        <p14:creationId xmlns:p14="http://schemas.microsoft.com/office/powerpoint/2010/main" val="710962029"/>
      </p:ext>
    </p:extLst>
  </p:cSld>
  <p:clrMapOvr>
    <a:masterClrMapping/>
  </p:clrMapOvr>
</p:sld>
</file>

<file path=ppt/theme/theme1.xml><?xml version="1.0" encoding="utf-8"?>
<a:theme xmlns:a="http://schemas.openxmlformats.org/drawingml/2006/main" name="Office Theme">
  <a:themeElements>
    <a:clrScheme name="Custom 47">
      <a:dk1>
        <a:srgbClr val="000000"/>
      </a:dk1>
      <a:lt1>
        <a:srgbClr val="FFFFFF"/>
      </a:lt1>
      <a:dk2>
        <a:srgbClr val="44546A"/>
      </a:dk2>
      <a:lt2>
        <a:srgbClr val="E7E6E6"/>
      </a:lt2>
      <a:accent1>
        <a:srgbClr val="4472C4"/>
      </a:accent1>
      <a:accent2>
        <a:srgbClr val="ED7D31"/>
      </a:accent2>
      <a:accent3>
        <a:srgbClr val="A5A5A5"/>
      </a:accent3>
      <a:accent4>
        <a:srgbClr val="B69644"/>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Issue 2 Autumn Term 2022</Template>
  <TotalTime>6628</TotalTime>
  <Words>823</Words>
  <Application>Microsoft Office PowerPoint</Application>
  <PresentationFormat>A4 Paper (210x297 mm)</PresentationFormat>
  <Paragraphs>87</Paragraphs>
  <Slides>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Arial</vt:lpstr>
      <vt:lpstr>Berlin Sans FB</vt:lpstr>
      <vt:lpstr>Calibri</vt:lpstr>
      <vt:lpstr>Calibri Light</vt:lpstr>
      <vt:lpstr>Ink Free</vt:lpstr>
      <vt:lpstr>Times New Roman</vt:lpstr>
      <vt:lpstr>Office Theme</vt:lpstr>
      <vt:lpstr>PowerPoint Presentation</vt:lpstr>
      <vt:lpstr>PowerPoint Presentation</vt:lpstr>
      <vt:lpstr>            Achievements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Jenkins</dc:creator>
  <cp:lastModifiedBy>Angela Jenkins</cp:lastModifiedBy>
  <cp:revision>438</cp:revision>
  <cp:lastPrinted>2024-05-03T10:47:31Z</cp:lastPrinted>
  <dcterms:created xsi:type="dcterms:W3CDTF">2022-10-04T10:32:15Z</dcterms:created>
  <dcterms:modified xsi:type="dcterms:W3CDTF">2024-06-14T10:29:39Z</dcterms:modified>
</cp:coreProperties>
</file>